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77" r:id="rId4"/>
    <p:sldId id="258" r:id="rId5"/>
    <p:sldId id="259" r:id="rId6"/>
    <p:sldId id="260" r:id="rId7"/>
    <p:sldId id="261" r:id="rId8"/>
    <p:sldId id="262" r:id="rId9"/>
    <p:sldId id="263" r:id="rId10"/>
    <p:sldId id="266" r:id="rId11"/>
    <p:sldId id="267" r:id="rId12"/>
    <p:sldId id="276" r:id="rId13"/>
    <p:sldId id="270" r:id="rId14"/>
    <p:sldId id="265" r:id="rId15"/>
    <p:sldId id="264" r:id="rId16"/>
    <p:sldId id="278" r:id="rId17"/>
    <p:sldId id="279" r:id="rId18"/>
    <p:sldId id="272" r:id="rId19"/>
    <p:sldId id="280" r:id="rId20"/>
    <p:sldId id="273" r:id="rId21"/>
    <p:sldId id="274"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E5CC"/>
          </a:solidFill>
        </a:fill>
      </a:tcStyle>
    </a:wholeTbl>
    <a:band2H>
      <a:tcTxStyle/>
      <a:tcStyle>
        <a:tcBdr/>
        <a:fill>
          <a:solidFill>
            <a:srgbClr val="EDF2E7"/>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CE5"/>
          </a:solidFill>
        </a:fill>
      </a:tcStyle>
    </a:wholeTbl>
    <a:band2H>
      <a:tcTxStyle/>
      <a:tcStyle>
        <a:tcBdr/>
        <a:fill>
          <a:solidFill>
            <a:srgbClr val="E7EEF2"/>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E2CE"/>
          </a:solidFill>
        </a:fill>
      </a:tcStyle>
    </a:wholeTbl>
    <a:band2H>
      <a:tcTxStyle/>
      <a:tcStyle>
        <a:tcBdr/>
        <a:fill>
          <a:solidFill>
            <a:srgbClr val="FBF1E8"/>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orbel"/>
          <a:ea typeface="Corbel"/>
          <a:cs typeface="Corbe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orbel"/>
          <a:ea typeface="Corbel"/>
          <a:cs typeface="Corbe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rbel"/>
          <a:ea typeface="Corbel"/>
          <a:cs typeface="Corbe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rbel"/>
          <a:ea typeface="Corbel"/>
          <a:cs typeface="Corbe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87" d="100"/>
          <a:sy n="87" d="100"/>
        </p:scale>
        <p:origin x="66"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1143000" y="685800"/>
            <a:ext cx="4572000" cy="3429000"/>
          </a:xfrm>
          <a:prstGeom prst="rect">
            <a:avLst/>
          </a:prstGeom>
        </p:spPr>
        <p:txBody>
          <a:bodyPr/>
          <a:lstStyle/>
          <a:p>
            <a:endParaRPr/>
          </a:p>
        </p:txBody>
      </p:sp>
      <p:sp>
        <p:nvSpPr>
          <p:cNvPr id="168" name="Shape 16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presentation is meant to provide a preview of the upcoming GC season. No contact with GC for this upcoming campaign is established. </a:t>
            </a:r>
          </a:p>
          <a:p>
            <a:endParaRPr lang="en-US" dirty="0"/>
          </a:p>
          <a:p>
            <a:r>
              <a:rPr lang="en-US" dirty="0"/>
              <a:t>Many of the slides are from Sr. Vice Mitchell’s presentation from this fall.</a:t>
            </a:r>
          </a:p>
        </p:txBody>
      </p:sp>
    </p:spTree>
    <p:extLst>
      <p:ext uri="{BB962C8B-B14F-4D97-AF65-F5344CB8AC3E}">
        <p14:creationId xmlns:p14="http://schemas.microsoft.com/office/powerpoint/2010/main" val="822078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an example of a MOU, due to GC Dept. Coordinator prior to starting campaign. </a:t>
            </a:r>
          </a:p>
        </p:txBody>
      </p:sp>
    </p:spTree>
    <p:extLst>
      <p:ext uri="{BB962C8B-B14F-4D97-AF65-F5344CB8AC3E}">
        <p14:creationId xmlns:p14="http://schemas.microsoft.com/office/powerpoint/2010/main" val="4152879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Cheat Sheet example from Ch. 3</a:t>
            </a:r>
          </a:p>
        </p:txBody>
      </p:sp>
    </p:spTree>
    <p:extLst>
      <p:ext uri="{BB962C8B-B14F-4D97-AF65-F5344CB8AC3E}">
        <p14:creationId xmlns:p14="http://schemas.microsoft.com/office/powerpoint/2010/main" val="3033820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Rack card. Like a pamphlet made by national but featuring your chapter. Thank you to Auxiliary Unit 50 for the great idea.</a:t>
            </a:r>
          </a:p>
          <a:p>
            <a:endParaRPr lang="en-US" dirty="0"/>
          </a:p>
          <a:p>
            <a:r>
              <a:rPr lang="en-US" dirty="0"/>
              <a:t>Contact Ch.50 to speak with Auxiliary member that can assist with order. </a:t>
            </a:r>
          </a:p>
        </p:txBody>
      </p:sp>
    </p:spTree>
    <p:extLst>
      <p:ext uri="{BB962C8B-B14F-4D97-AF65-F5344CB8AC3E}">
        <p14:creationId xmlns:p14="http://schemas.microsoft.com/office/powerpoint/2010/main" val="303382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the History of the partnership. </a:t>
            </a:r>
          </a:p>
          <a:p>
            <a:endParaRPr lang="en-US" dirty="0"/>
          </a:p>
          <a:p>
            <a:r>
              <a:rPr lang="en-US" dirty="0"/>
              <a:t>Our goal is get GC started much sooner. Last year, we were not informed until October and then we “all” jumped in feet first at the last minute. </a:t>
            </a:r>
          </a:p>
          <a:p>
            <a:endParaRPr lang="en-US" dirty="0"/>
          </a:p>
          <a:p>
            <a:r>
              <a:rPr lang="en-US" dirty="0"/>
              <a:t>This year, you have time to start preparing your membership for the campaign and we can emphasize the GC as a priority. </a:t>
            </a:r>
          </a:p>
        </p:txBody>
      </p:sp>
    </p:spTree>
    <p:extLst>
      <p:ext uri="{BB962C8B-B14F-4D97-AF65-F5344CB8AC3E}">
        <p14:creationId xmlns:p14="http://schemas.microsoft.com/office/powerpoint/2010/main" val="159234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program started in Virginia. Bob Bent from Ch. 48 told me about the history of the program during fall conference 2021. </a:t>
            </a:r>
          </a:p>
          <a:p>
            <a:endParaRPr lang="en-US" dirty="0"/>
          </a:p>
          <a:p>
            <a:r>
              <a:rPr lang="en-US" dirty="0"/>
              <a:t>It started here and became a national program, we all must put our best efforts in making it a success and re-building it to prior covid levels. </a:t>
            </a:r>
          </a:p>
        </p:txBody>
      </p:sp>
    </p:spTree>
    <p:extLst>
      <p:ext uri="{BB962C8B-B14F-4D97-AF65-F5344CB8AC3E}">
        <p14:creationId xmlns:p14="http://schemas.microsoft.com/office/powerpoint/2010/main" val="4201357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Per our Department By-laws, the Dept. Sr. Vice is the GC </a:t>
            </a:r>
            <a:r>
              <a:rPr lang="en-US" dirty="0" err="1"/>
              <a:t>Coordiantor</a:t>
            </a:r>
            <a:r>
              <a:rPr lang="en-US" dirty="0"/>
              <a:t>. </a:t>
            </a:r>
          </a:p>
          <a:p>
            <a:endParaRPr lang="en-US" dirty="0"/>
          </a:p>
          <a:p>
            <a:r>
              <a:rPr lang="en-US" dirty="0"/>
              <a:t>Department of  Virginia DAV Constitution and Bylaws, Article II, Section Sec 2-2, Para 2</a:t>
            </a:r>
          </a:p>
        </p:txBody>
      </p:sp>
    </p:spTree>
    <p:extLst>
      <p:ext uri="{BB962C8B-B14F-4D97-AF65-F5344CB8AC3E}">
        <p14:creationId xmlns:p14="http://schemas.microsoft.com/office/powerpoint/2010/main" val="1639046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1287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Be sure to put the correct mailing address on your officer election reports and the correct one is provided to GC if the check is being mailed. We had a difficult time with this the past few months. </a:t>
            </a:r>
          </a:p>
          <a:p>
            <a:endParaRPr lang="en-US" dirty="0"/>
          </a:p>
          <a:p>
            <a:endParaRPr lang="en-US" dirty="0"/>
          </a:p>
        </p:txBody>
      </p:sp>
    </p:spTree>
    <p:extLst>
      <p:ext uri="{BB962C8B-B14F-4D97-AF65-F5344CB8AC3E}">
        <p14:creationId xmlns:p14="http://schemas.microsoft.com/office/powerpoint/2010/main" val="1242932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Purpose is to ensure that all monies received from Golden Corral are accurately reported on the AFR. In the past, some chapters have not submitted paperwork and because they’re below the $25k threshold, an AFR was not completed. </a:t>
            </a:r>
          </a:p>
        </p:txBody>
      </p:sp>
    </p:spTree>
    <p:extLst>
      <p:ext uri="{BB962C8B-B14F-4D97-AF65-F5344CB8AC3E}">
        <p14:creationId xmlns:p14="http://schemas.microsoft.com/office/powerpoint/2010/main" val="3342343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FMN: NEC Reg 5., OfA 1</a:t>
            </a:r>
          </a:p>
          <a:p>
            <a:endParaRPr lang="en-US" dirty="0"/>
          </a:p>
          <a:p>
            <a:r>
              <a:rPr lang="en-US" dirty="0"/>
              <a:t>OfA 2:Article 15, Sec 15.3 par 10</a:t>
            </a:r>
          </a:p>
        </p:txBody>
      </p:sp>
    </p:spTree>
    <p:extLst>
      <p:ext uri="{BB962C8B-B14F-4D97-AF65-F5344CB8AC3E}">
        <p14:creationId xmlns:p14="http://schemas.microsoft.com/office/powerpoint/2010/main" val="3033820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Couple of points.</a:t>
            </a:r>
          </a:p>
          <a:p>
            <a:endParaRPr lang="en-US" dirty="0"/>
          </a:p>
          <a:p>
            <a:r>
              <a:rPr lang="en-US" dirty="0"/>
              <a:t>When a MOU is agreed upon, get signatures from all parties. Other chapters sharing the store.</a:t>
            </a:r>
          </a:p>
          <a:p>
            <a:endParaRPr lang="en-US" dirty="0"/>
          </a:p>
          <a:p>
            <a:r>
              <a:rPr lang="en-US" dirty="0"/>
              <a:t>It is important that the MOU is reviewed by your CEC prior to signing. Once the MOU is signed by all parties, it should not be changed.</a:t>
            </a:r>
          </a:p>
          <a:p>
            <a:endParaRPr lang="en-US" dirty="0"/>
          </a:p>
          <a:p>
            <a:endParaRPr lang="en-US" dirty="0"/>
          </a:p>
          <a:p>
            <a:r>
              <a:rPr lang="en-US" dirty="0"/>
              <a:t>Get your paperwork in on time. The Sr. Vice should not have to track down your representative to ask about documentation, at any point.</a:t>
            </a:r>
          </a:p>
          <a:p>
            <a:endParaRPr lang="en-US" dirty="0"/>
          </a:p>
          <a:p>
            <a:endParaRPr lang="en-US" dirty="0"/>
          </a:p>
        </p:txBody>
      </p:sp>
    </p:spTree>
    <p:extLst>
      <p:ext uri="{BB962C8B-B14F-4D97-AF65-F5344CB8AC3E}">
        <p14:creationId xmlns:p14="http://schemas.microsoft.com/office/powerpoint/2010/main" val="3829458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24" name="Group 18"/>
          <p:cNvGrpSpPr/>
          <p:nvPr/>
        </p:nvGrpSpPr>
        <p:grpSpPr>
          <a:xfrm>
            <a:off x="546100" y="-4764"/>
            <a:ext cx="5014913" cy="6862765"/>
            <a:chOff x="0" y="0"/>
            <a:chExt cx="5014912" cy="6862763"/>
          </a:xfrm>
        </p:grpSpPr>
        <p:sp>
          <p:nvSpPr>
            <p:cNvPr id="18" name="Freeform 6"/>
            <p:cNvSpPr/>
            <p:nvPr/>
          </p:nvSpPr>
          <p:spPr>
            <a:xfrm>
              <a:off x="438150" y="0"/>
              <a:ext cx="1063626" cy="2782889"/>
            </a:xfrm>
            <a:custGeom>
              <a:avLst/>
              <a:gdLst/>
              <a:ahLst/>
              <a:cxnLst>
                <a:cxn ang="0">
                  <a:pos x="wd2" y="hd2"/>
                </a:cxn>
                <a:cxn ang="5400000">
                  <a:pos x="wd2" y="hd2"/>
                </a:cxn>
                <a:cxn ang="10800000">
                  <a:pos x="wd2" y="hd2"/>
                </a:cxn>
                <a:cxn ang="16200000">
                  <a:pos x="wd2" y="hd2"/>
                </a:cxn>
              </a:cxnLst>
              <a:rect l="0" t="0" r="r" b="b"/>
              <a:pathLst>
                <a:path w="21600" h="21600" extrusionOk="0">
                  <a:moveTo>
                    <a:pt x="0" y="20898"/>
                  </a:moveTo>
                  <a:lnTo>
                    <a:pt x="7254" y="21600"/>
                  </a:lnTo>
                  <a:lnTo>
                    <a:pt x="21600" y="0"/>
                  </a:lnTo>
                  <a:lnTo>
                    <a:pt x="13863" y="0"/>
                  </a:lnTo>
                  <a:lnTo>
                    <a:pt x="0" y="20898"/>
                  </a:ln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19" name="Freeform 7"/>
            <p:cNvSpPr/>
            <p:nvPr/>
          </p:nvSpPr>
          <p:spPr>
            <a:xfrm>
              <a:off x="0" y="0"/>
              <a:ext cx="1035051" cy="2673351"/>
            </a:xfrm>
            <a:custGeom>
              <a:avLst/>
              <a:gdLst/>
              <a:ahLst/>
              <a:cxnLst>
                <a:cxn ang="0">
                  <a:pos x="wd2" y="hd2"/>
                </a:cxn>
                <a:cxn ang="5400000">
                  <a:pos x="wd2" y="hd2"/>
                </a:cxn>
                <a:cxn ang="10800000">
                  <a:pos x="wd2" y="hd2"/>
                </a:cxn>
                <a:cxn ang="16200000">
                  <a:pos x="wd2" y="hd2"/>
                </a:cxn>
              </a:cxnLst>
              <a:rect l="0" t="0" r="r" b="b"/>
              <a:pathLst>
                <a:path w="21600" h="21600" extrusionOk="0">
                  <a:moveTo>
                    <a:pt x="7454" y="21600"/>
                  </a:moveTo>
                  <a:lnTo>
                    <a:pt x="21600" y="0"/>
                  </a:lnTo>
                  <a:lnTo>
                    <a:pt x="13616" y="0"/>
                  </a:lnTo>
                  <a:lnTo>
                    <a:pt x="0" y="20869"/>
                  </a:lnTo>
                  <a:lnTo>
                    <a:pt x="7255" y="21562"/>
                  </a:lnTo>
                  <a:lnTo>
                    <a:pt x="7454" y="21600"/>
                  </a:lnTo>
                  <a:close/>
                </a:path>
              </a:pathLst>
            </a:custGeom>
            <a:solidFill>
              <a:srgbClr val="595959"/>
            </a:solidFill>
            <a:ln w="12700" cap="flat">
              <a:noFill/>
              <a:miter lim="400000"/>
            </a:ln>
            <a:effectLst/>
          </p:spPr>
          <p:txBody>
            <a:bodyPr wrap="square" lIns="45719" tIns="45719" rIns="45719" bIns="45719" numCol="1" anchor="t">
              <a:noAutofit/>
            </a:bodyPr>
            <a:lstStyle/>
            <a:p>
              <a:endParaRPr/>
            </a:p>
          </p:txBody>
        </p:sp>
        <p:sp>
          <p:nvSpPr>
            <p:cNvPr id="20" name="Freeform 9"/>
            <p:cNvSpPr/>
            <p:nvPr/>
          </p:nvSpPr>
          <p:spPr>
            <a:xfrm>
              <a:off x="-1" y="2587625"/>
              <a:ext cx="2693989" cy="42751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45" y="21600"/>
                  </a:lnTo>
                  <a:lnTo>
                    <a:pt x="21600" y="21600"/>
                  </a:lnTo>
                  <a:lnTo>
                    <a:pt x="0" y="0"/>
                  </a:lnTo>
                  <a:close/>
                </a:path>
              </a:pathLst>
            </a:custGeom>
            <a:solidFill>
              <a:srgbClr val="262626"/>
            </a:solidFill>
            <a:ln w="12700" cap="flat">
              <a:noFill/>
              <a:miter lim="400000"/>
            </a:ln>
            <a:effectLst/>
          </p:spPr>
          <p:txBody>
            <a:bodyPr wrap="square" lIns="45719" tIns="45719" rIns="45719" bIns="45719" numCol="1" anchor="t">
              <a:noAutofit/>
            </a:bodyPr>
            <a:lstStyle/>
            <a:p>
              <a:endParaRPr/>
            </a:p>
          </p:txBody>
        </p:sp>
        <p:sp>
          <p:nvSpPr>
            <p:cNvPr id="21" name="Freeform 10"/>
            <p:cNvSpPr/>
            <p:nvPr/>
          </p:nvSpPr>
          <p:spPr>
            <a:xfrm>
              <a:off x="442911" y="2697163"/>
              <a:ext cx="3332163" cy="41656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0797" y="21600"/>
                  </a:lnTo>
                  <a:lnTo>
                    <a:pt x="21600" y="21600"/>
                  </a:lnTo>
                  <a:close/>
                </a:path>
              </a:pathLst>
            </a:custGeom>
            <a:solidFill>
              <a:srgbClr val="455A1A"/>
            </a:solidFill>
            <a:ln w="12700" cap="flat">
              <a:noFill/>
              <a:miter lim="400000"/>
            </a:ln>
            <a:effectLst/>
          </p:spPr>
          <p:txBody>
            <a:bodyPr wrap="square" lIns="45719" tIns="45719" rIns="45719" bIns="45719" numCol="1" anchor="t">
              <a:noAutofit/>
            </a:bodyPr>
            <a:lstStyle/>
            <a:p>
              <a:endParaRPr/>
            </a:p>
          </p:txBody>
        </p:sp>
        <p:sp>
          <p:nvSpPr>
            <p:cNvPr id="22" name="Freeform 11"/>
            <p:cNvSpPr/>
            <p:nvPr/>
          </p:nvSpPr>
          <p:spPr>
            <a:xfrm>
              <a:off x="438150" y="2692400"/>
              <a:ext cx="4576763" cy="41703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2" y="25"/>
                  </a:lnTo>
                  <a:lnTo>
                    <a:pt x="15749" y="21600"/>
                  </a:lnTo>
                  <a:lnTo>
                    <a:pt x="21600" y="21600"/>
                  </a:lnTo>
                  <a:lnTo>
                    <a:pt x="1686" y="469"/>
                  </a:lnTo>
                  <a:lnTo>
                    <a:pt x="0" y="0"/>
                  </a:lnTo>
                  <a:close/>
                </a:path>
              </a:pathLst>
            </a:custGeom>
            <a:solidFill>
              <a:srgbClr val="688727"/>
            </a:solidFill>
            <a:ln w="12700" cap="flat">
              <a:noFill/>
              <a:miter lim="400000"/>
            </a:ln>
            <a:effectLst/>
          </p:spPr>
          <p:txBody>
            <a:bodyPr wrap="square" lIns="45719" tIns="45719" rIns="45719" bIns="45719" numCol="1" anchor="t">
              <a:noAutofit/>
            </a:bodyPr>
            <a:lstStyle/>
            <a:p>
              <a:endParaRPr/>
            </a:p>
          </p:txBody>
        </p:sp>
        <p:sp>
          <p:nvSpPr>
            <p:cNvPr id="23" name="Freeform 12"/>
            <p:cNvSpPr/>
            <p:nvPr/>
          </p:nvSpPr>
          <p:spPr>
            <a:xfrm>
              <a:off x="0" y="2582863"/>
              <a:ext cx="3584576" cy="42799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525" y="889"/>
                  </a:lnTo>
                  <a:lnTo>
                    <a:pt x="2181" y="481"/>
                  </a:lnTo>
                  <a:lnTo>
                    <a:pt x="2152" y="457"/>
                  </a:lnTo>
                  <a:lnTo>
                    <a:pt x="0" y="0"/>
                  </a:lnTo>
                  <a:lnTo>
                    <a:pt x="0" y="24"/>
                  </a:lnTo>
                  <a:lnTo>
                    <a:pt x="16233" y="21600"/>
                  </a:lnTo>
                  <a:lnTo>
                    <a:pt x="21600" y="21600"/>
                  </a:lnTo>
                  <a:close/>
                </a:path>
              </a:pathLst>
            </a:custGeom>
            <a:solidFill>
              <a:srgbClr val="404040"/>
            </a:solidFill>
            <a:ln w="12700" cap="flat">
              <a:noFill/>
              <a:miter lim="400000"/>
            </a:ln>
            <a:effectLst/>
          </p:spPr>
          <p:txBody>
            <a:bodyPr wrap="square" lIns="45719" tIns="45719" rIns="45719" bIns="45719" numCol="1" anchor="t">
              <a:noAutofit/>
            </a:bodyPr>
            <a:lstStyle/>
            <a:p>
              <a:endParaRPr/>
            </a:p>
          </p:txBody>
        </p:sp>
      </p:grpSp>
      <p:sp>
        <p:nvSpPr>
          <p:cNvPr id="25" name="Title Text"/>
          <p:cNvSpPr txBox="1">
            <a:spLocks noGrp="1"/>
          </p:cNvSpPr>
          <p:nvPr>
            <p:ph type="title"/>
          </p:nvPr>
        </p:nvSpPr>
        <p:spPr>
          <a:xfrm>
            <a:off x="2928400" y="1380067"/>
            <a:ext cx="8574624" cy="2616201"/>
          </a:xfrm>
          <a:prstGeom prst="rect">
            <a:avLst/>
          </a:prstGeom>
        </p:spPr>
        <p:txBody>
          <a:bodyPr anchor="b"/>
          <a:lstStyle>
            <a:lvl1pPr algn="r">
              <a:defRPr sz="6000"/>
            </a:lvl1pPr>
          </a:lstStyle>
          <a:p>
            <a:r>
              <a:t>Title Text</a:t>
            </a:r>
          </a:p>
        </p:txBody>
      </p:sp>
      <p:sp>
        <p:nvSpPr>
          <p:cNvPr id="26" name="Body Level One…"/>
          <p:cNvSpPr txBox="1">
            <a:spLocks noGrp="1"/>
          </p:cNvSpPr>
          <p:nvPr>
            <p:ph type="body" sz="quarter" idx="1"/>
          </p:nvPr>
        </p:nvSpPr>
        <p:spPr>
          <a:xfrm>
            <a:off x="4515377" y="3996266"/>
            <a:ext cx="6987645" cy="1388535"/>
          </a:xfrm>
          <a:prstGeom prst="rect">
            <a:avLst/>
          </a:prstGeom>
        </p:spPr>
        <p:txBody>
          <a:bodyPr anchor="t"/>
          <a:lstStyle>
            <a:lvl1pPr marL="0" indent="0" algn="r">
              <a:buClrTx/>
              <a:buSzTx/>
              <a:buFontTx/>
              <a:buNone/>
              <a:defRPr sz="2100"/>
            </a:lvl1pPr>
            <a:lvl2pPr marL="0" indent="457200" algn="r">
              <a:buClrTx/>
              <a:buSzTx/>
              <a:buFontTx/>
              <a:buNone/>
              <a:defRPr sz="2100"/>
            </a:lvl2pPr>
            <a:lvl3pPr marL="0" indent="914400" algn="r">
              <a:buClrTx/>
              <a:buSzTx/>
              <a:buFontTx/>
              <a:buNone/>
              <a:defRPr sz="2100"/>
            </a:lvl3pPr>
            <a:lvl4pPr marL="0" indent="1371600" algn="r">
              <a:buClrTx/>
              <a:buSzTx/>
              <a:buFontTx/>
              <a:buNone/>
              <a:defRPr sz="2100"/>
            </a:lvl4pPr>
            <a:lvl5pPr marL="0" indent="1828800" algn="r">
              <a:buClrTx/>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anoramic Picture with Caption">
    <p:spTree>
      <p:nvGrpSpPr>
        <p:cNvPr id="1" name=""/>
        <p:cNvGrpSpPr/>
        <p:nvPr/>
      </p:nvGrpSpPr>
      <p:grpSpPr>
        <a:xfrm>
          <a:off x="0" y="0"/>
          <a:ext cx="0" cy="0"/>
          <a:chOff x="0" y="0"/>
          <a:chExt cx="0" cy="0"/>
        </a:xfrm>
      </p:grpSpPr>
      <p:sp>
        <p:nvSpPr>
          <p:cNvPr id="106" name="Title Text"/>
          <p:cNvSpPr txBox="1">
            <a:spLocks noGrp="1"/>
          </p:cNvSpPr>
          <p:nvPr>
            <p:ph type="title"/>
          </p:nvPr>
        </p:nvSpPr>
        <p:spPr>
          <a:xfrm>
            <a:off x="1484311" y="4732864"/>
            <a:ext cx="10018711" cy="566739"/>
          </a:xfrm>
          <a:prstGeom prst="rect">
            <a:avLst/>
          </a:prstGeom>
        </p:spPr>
        <p:txBody>
          <a:bodyPr anchor="b"/>
          <a:lstStyle>
            <a:lvl1pPr>
              <a:defRPr sz="2400"/>
            </a:lvl1pPr>
          </a:lstStyle>
          <a:p>
            <a:r>
              <a:t>Title Text</a:t>
            </a:r>
          </a:p>
        </p:txBody>
      </p:sp>
      <p:sp>
        <p:nvSpPr>
          <p:cNvPr id="107" name="Picture Placeholder 2"/>
          <p:cNvSpPr>
            <a:spLocks noGrp="1"/>
          </p:cNvSpPr>
          <p:nvPr>
            <p:ph type="pic" sz="half" idx="21"/>
          </p:nvPr>
        </p:nvSpPr>
        <p:spPr>
          <a:xfrm>
            <a:off x="2386011" y="932112"/>
            <a:ext cx="8225944" cy="3164976"/>
          </a:xfrm>
          <a:prstGeom prst="rect">
            <a:avLst/>
          </a:prstGeom>
          <a:ln w="38100">
            <a:solidFill>
              <a:srgbClr val="B2B7B8"/>
            </a:solidFill>
            <a:round/>
          </a:ln>
        </p:spPr>
        <p:txBody>
          <a:bodyPr lIns="91439" rIns="91439" anchor="t">
            <a:noAutofit/>
          </a:bodyPr>
          <a:lstStyle/>
          <a:p>
            <a:endParaRPr/>
          </a:p>
        </p:txBody>
      </p:sp>
      <p:sp>
        <p:nvSpPr>
          <p:cNvPr id="108" name="Body Level One…"/>
          <p:cNvSpPr txBox="1">
            <a:spLocks noGrp="1"/>
          </p:cNvSpPr>
          <p:nvPr>
            <p:ph type="body" sz="quarter" idx="1"/>
          </p:nvPr>
        </p:nvSpPr>
        <p:spPr>
          <a:xfrm>
            <a:off x="1484311" y="5299602"/>
            <a:ext cx="10018711" cy="493713"/>
          </a:xfrm>
          <a:prstGeom prst="rect">
            <a:avLst/>
          </a:prstGeom>
        </p:spPr>
        <p:txBody>
          <a:bodyPr/>
          <a:lstStyle>
            <a:lvl1pPr marL="0" indent="0" algn="ctr">
              <a:buClrTx/>
              <a:buSzTx/>
              <a:buFontTx/>
              <a:buNone/>
              <a:defRPr sz="1400"/>
            </a:lvl1pPr>
            <a:lvl2pPr marL="0" indent="457200" algn="ctr">
              <a:buClrTx/>
              <a:buSzTx/>
              <a:buFontTx/>
              <a:buNone/>
              <a:defRPr sz="1400"/>
            </a:lvl2pPr>
            <a:lvl3pPr marL="0" indent="914400" algn="ctr">
              <a:buClrTx/>
              <a:buSzTx/>
              <a:buFontTx/>
              <a:buNone/>
              <a:defRPr sz="1400"/>
            </a:lvl3pPr>
            <a:lvl4pPr marL="0" indent="1371600" algn="ctr">
              <a:buClrTx/>
              <a:buSzTx/>
              <a:buFontTx/>
              <a:buNone/>
              <a:defRPr sz="1400"/>
            </a:lvl4pPr>
            <a:lvl5pPr marL="0" indent="1828800" algn="ctr">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aption">
    <p:spTree>
      <p:nvGrpSpPr>
        <p:cNvPr id="1" name=""/>
        <p:cNvGrpSpPr/>
        <p:nvPr/>
      </p:nvGrpSpPr>
      <p:grpSpPr>
        <a:xfrm>
          <a:off x="0" y="0"/>
          <a:ext cx="0" cy="0"/>
          <a:chOff x="0" y="0"/>
          <a:chExt cx="0" cy="0"/>
        </a:xfrm>
      </p:grpSpPr>
      <p:sp>
        <p:nvSpPr>
          <p:cNvPr id="116" name="Title Text"/>
          <p:cNvSpPr txBox="1">
            <a:spLocks noGrp="1"/>
          </p:cNvSpPr>
          <p:nvPr>
            <p:ph type="title"/>
          </p:nvPr>
        </p:nvSpPr>
        <p:spPr>
          <a:xfrm>
            <a:off x="1484312" y="685800"/>
            <a:ext cx="10018711" cy="3048000"/>
          </a:xfrm>
          <a:prstGeom prst="rect">
            <a:avLst/>
          </a:prstGeom>
        </p:spPr>
        <p:txBody>
          <a:bodyPr/>
          <a:lstStyle>
            <a:lvl1pPr>
              <a:defRPr sz="3200"/>
            </a:lvl1pPr>
          </a:lstStyle>
          <a:p>
            <a:r>
              <a:t>Title Text</a:t>
            </a:r>
          </a:p>
        </p:txBody>
      </p:sp>
      <p:sp>
        <p:nvSpPr>
          <p:cNvPr id="117" name="Body Level One…"/>
          <p:cNvSpPr txBox="1">
            <a:spLocks noGrp="1"/>
          </p:cNvSpPr>
          <p:nvPr>
            <p:ph type="body" sz="quarter" idx="1"/>
          </p:nvPr>
        </p:nvSpPr>
        <p:spPr>
          <a:xfrm>
            <a:off x="1484312" y="4343400"/>
            <a:ext cx="10018714" cy="1447800"/>
          </a:xfrm>
          <a:prstGeom prst="rect">
            <a:avLst/>
          </a:prstGeom>
        </p:spPr>
        <p:txBody>
          <a:bodyPr/>
          <a:lstStyle>
            <a:lvl1pPr marL="0" indent="0" algn="ctr">
              <a:buClrTx/>
              <a:buSzTx/>
              <a:buFontTx/>
              <a:buNone/>
              <a:defRPr sz="2000"/>
            </a:lvl1pPr>
            <a:lvl2pPr marL="0" indent="457200" algn="ctr">
              <a:buClrTx/>
              <a:buSzTx/>
              <a:buFontTx/>
              <a:buNone/>
              <a:defRPr sz="2000"/>
            </a:lvl2pPr>
            <a:lvl3pPr marL="0" indent="914400" algn="ctr">
              <a:buClrTx/>
              <a:buSzTx/>
              <a:buFontTx/>
              <a:buNone/>
              <a:defRPr sz="2000"/>
            </a:lvl3pPr>
            <a:lvl4pPr marL="0" indent="1371600" algn="ctr">
              <a:buClrTx/>
              <a:buSzTx/>
              <a:buFontTx/>
              <a:buNone/>
              <a:defRPr sz="2000"/>
            </a:lvl4pPr>
            <a:lvl5pPr marL="0" indent="1828800" algn="ctr">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1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with Caption">
    <p:spTree>
      <p:nvGrpSpPr>
        <p:cNvPr id="1" name=""/>
        <p:cNvGrpSpPr/>
        <p:nvPr/>
      </p:nvGrpSpPr>
      <p:grpSpPr>
        <a:xfrm>
          <a:off x="0" y="0"/>
          <a:ext cx="0" cy="0"/>
          <a:chOff x="0" y="0"/>
          <a:chExt cx="0" cy="0"/>
        </a:xfrm>
      </p:grpSpPr>
      <p:sp>
        <p:nvSpPr>
          <p:cNvPr id="125" name="TextBox 13"/>
          <p:cNvSpPr txBox="1"/>
          <p:nvPr/>
        </p:nvSpPr>
        <p:spPr>
          <a:xfrm>
            <a:off x="1644332" y="531841"/>
            <a:ext cx="518161" cy="1247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0" cap="all"/>
            </a:lvl1pPr>
          </a:lstStyle>
          <a:p>
            <a:r>
              <a:t>“</a:t>
            </a:r>
          </a:p>
        </p:txBody>
      </p:sp>
      <p:sp>
        <p:nvSpPr>
          <p:cNvPr id="126" name="TextBox 14"/>
          <p:cNvSpPr txBox="1"/>
          <p:nvPr/>
        </p:nvSpPr>
        <p:spPr>
          <a:xfrm>
            <a:off x="10939144" y="2488217"/>
            <a:ext cx="518162" cy="1247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r">
              <a:defRPr sz="8000" cap="all"/>
            </a:lvl1pPr>
          </a:lstStyle>
          <a:p>
            <a:r>
              <a:t>”</a:t>
            </a:r>
          </a:p>
        </p:txBody>
      </p:sp>
      <p:sp>
        <p:nvSpPr>
          <p:cNvPr id="127" name="Title Text"/>
          <p:cNvSpPr txBox="1">
            <a:spLocks noGrp="1"/>
          </p:cNvSpPr>
          <p:nvPr>
            <p:ph type="title"/>
          </p:nvPr>
        </p:nvSpPr>
        <p:spPr>
          <a:xfrm>
            <a:off x="2208211" y="685800"/>
            <a:ext cx="8990013" cy="2743200"/>
          </a:xfrm>
          <a:prstGeom prst="rect">
            <a:avLst/>
          </a:prstGeom>
        </p:spPr>
        <p:txBody>
          <a:bodyPr/>
          <a:lstStyle>
            <a:lvl1pPr>
              <a:defRPr sz="3200"/>
            </a:lvl1pPr>
          </a:lstStyle>
          <a:p>
            <a:r>
              <a:t>Title Text</a:t>
            </a:r>
          </a:p>
        </p:txBody>
      </p:sp>
      <p:sp>
        <p:nvSpPr>
          <p:cNvPr id="128" name="Body Level One…"/>
          <p:cNvSpPr txBox="1">
            <a:spLocks noGrp="1"/>
          </p:cNvSpPr>
          <p:nvPr>
            <p:ph type="body" sz="quarter" idx="1"/>
          </p:nvPr>
        </p:nvSpPr>
        <p:spPr>
          <a:xfrm>
            <a:off x="2436810" y="3428998"/>
            <a:ext cx="8532816" cy="381001"/>
          </a:xfrm>
          <a:prstGeom prst="rect">
            <a:avLst/>
          </a:prstGeom>
        </p:spPr>
        <p:txBody>
          <a:bodyPr/>
          <a:lstStyle>
            <a:lvl1pPr marL="0" indent="0">
              <a:buClrTx/>
              <a:buSzTx/>
              <a:buFontTx/>
              <a:buNone/>
              <a:defRPr sz="1800"/>
            </a:lvl1pPr>
            <a:lvl2pPr marL="0" indent="457200">
              <a:buClrTx/>
              <a:buSzTx/>
              <a:buFontTx/>
              <a:buNone/>
              <a:defRPr sz="1800"/>
            </a:lvl2pPr>
            <a:lvl3pPr marL="0" indent="914400">
              <a:buClrTx/>
              <a:buSzTx/>
              <a:buFontTx/>
              <a:buNone/>
              <a:defRPr sz="1800"/>
            </a:lvl3pPr>
            <a:lvl4pPr marL="0" indent="1371600">
              <a:buClrTx/>
              <a:buSzTx/>
              <a:buFontTx/>
              <a:buNone/>
              <a:defRPr sz="1800"/>
            </a:lvl4pPr>
            <a:lvl5pPr marL="0" indent="1828800">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129" name="Text Placeholder 2"/>
          <p:cNvSpPr>
            <a:spLocks noGrp="1"/>
          </p:cNvSpPr>
          <p:nvPr>
            <p:ph type="body" sz="quarter" idx="21"/>
          </p:nvPr>
        </p:nvSpPr>
        <p:spPr>
          <a:xfrm>
            <a:off x="1484311" y="4343400"/>
            <a:ext cx="10018712" cy="1447800"/>
          </a:xfrm>
          <a:prstGeom prst="rect">
            <a:avLst/>
          </a:prstGeom>
        </p:spPr>
        <p:txBody>
          <a:bodyPr/>
          <a:lstStyle/>
          <a:p>
            <a:pPr marL="0" indent="0" algn="ctr">
              <a:buClrTx/>
              <a:buSzTx/>
              <a:buFontTx/>
              <a:buNone/>
              <a:defRPr sz="2000"/>
            </a:pPr>
            <a:endParaRPr/>
          </a:p>
        </p:txBody>
      </p:sp>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Name Card">
    <p:spTree>
      <p:nvGrpSpPr>
        <p:cNvPr id="1" name=""/>
        <p:cNvGrpSpPr/>
        <p:nvPr/>
      </p:nvGrpSpPr>
      <p:grpSpPr>
        <a:xfrm>
          <a:off x="0" y="0"/>
          <a:ext cx="0" cy="0"/>
          <a:chOff x="0" y="0"/>
          <a:chExt cx="0" cy="0"/>
        </a:xfrm>
      </p:grpSpPr>
      <p:sp>
        <p:nvSpPr>
          <p:cNvPr id="137" name="Title Text"/>
          <p:cNvSpPr txBox="1">
            <a:spLocks noGrp="1"/>
          </p:cNvSpPr>
          <p:nvPr>
            <p:ph type="title"/>
          </p:nvPr>
        </p:nvSpPr>
        <p:spPr>
          <a:xfrm>
            <a:off x="1484312" y="3308580"/>
            <a:ext cx="10018710" cy="1468801"/>
          </a:xfrm>
          <a:prstGeom prst="rect">
            <a:avLst/>
          </a:prstGeom>
        </p:spPr>
        <p:txBody>
          <a:bodyPr anchor="b"/>
          <a:lstStyle>
            <a:lvl1pPr algn="r">
              <a:defRPr sz="3200"/>
            </a:lvl1pPr>
          </a:lstStyle>
          <a:p>
            <a:r>
              <a:t>Title Text</a:t>
            </a:r>
          </a:p>
        </p:txBody>
      </p:sp>
      <p:sp>
        <p:nvSpPr>
          <p:cNvPr id="138" name="Body Level One…"/>
          <p:cNvSpPr txBox="1">
            <a:spLocks noGrp="1"/>
          </p:cNvSpPr>
          <p:nvPr>
            <p:ph type="body" sz="quarter" idx="1"/>
          </p:nvPr>
        </p:nvSpPr>
        <p:spPr>
          <a:xfrm>
            <a:off x="1484312" y="4777380"/>
            <a:ext cx="10018711" cy="860401"/>
          </a:xfrm>
          <a:prstGeom prst="rect">
            <a:avLst/>
          </a:prstGeom>
        </p:spPr>
        <p:txBody>
          <a:bodyPr anchor="t"/>
          <a:lstStyle>
            <a:lvl1pPr marL="0" indent="0" algn="r">
              <a:buClrTx/>
              <a:buSzTx/>
              <a:buFontTx/>
              <a:buNone/>
              <a:defRPr sz="2000"/>
            </a:lvl1pPr>
            <a:lvl2pPr marL="0" indent="457200" algn="r">
              <a:buClrTx/>
              <a:buSzTx/>
              <a:buFontTx/>
              <a:buNone/>
              <a:defRPr sz="2000"/>
            </a:lvl2pPr>
            <a:lvl3pPr marL="0" indent="914400" algn="r">
              <a:buClrTx/>
              <a:buSzTx/>
              <a:buFontTx/>
              <a:buNone/>
              <a:defRPr sz="2000"/>
            </a:lvl3pPr>
            <a:lvl4pPr marL="0" indent="1371600" algn="r">
              <a:buClrTx/>
              <a:buSzTx/>
              <a:buFontTx/>
              <a:buNone/>
              <a:defRPr sz="2000"/>
            </a:lvl4pPr>
            <a:lvl5pPr marL="0" indent="1828800" algn="r">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Name Card">
    <p:spTree>
      <p:nvGrpSpPr>
        <p:cNvPr id="1" name=""/>
        <p:cNvGrpSpPr/>
        <p:nvPr/>
      </p:nvGrpSpPr>
      <p:grpSpPr>
        <a:xfrm>
          <a:off x="0" y="0"/>
          <a:ext cx="0" cy="0"/>
          <a:chOff x="0" y="0"/>
          <a:chExt cx="0" cy="0"/>
        </a:xfrm>
      </p:grpSpPr>
      <p:sp>
        <p:nvSpPr>
          <p:cNvPr id="146" name="TextBox 13"/>
          <p:cNvSpPr txBox="1"/>
          <p:nvPr/>
        </p:nvSpPr>
        <p:spPr>
          <a:xfrm>
            <a:off x="1644332" y="531841"/>
            <a:ext cx="518161" cy="1247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0" cap="all"/>
            </a:lvl1pPr>
          </a:lstStyle>
          <a:p>
            <a:r>
              <a:t>“</a:t>
            </a:r>
          </a:p>
        </p:txBody>
      </p:sp>
      <p:sp>
        <p:nvSpPr>
          <p:cNvPr id="147" name="TextBox 14"/>
          <p:cNvSpPr txBox="1"/>
          <p:nvPr/>
        </p:nvSpPr>
        <p:spPr>
          <a:xfrm>
            <a:off x="10939144" y="2488217"/>
            <a:ext cx="518162" cy="1247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r">
              <a:defRPr sz="8000" cap="all"/>
            </a:lvl1pPr>
          </a:lstStyle>
          <a:p>
            <a:r>
              <a:t>”</a:t>
            </a:r>
          </a:p>
        </p:txBody>
      </p:sp>
      <p:sp>
        <p:nvSpPr>
          <p:cNvPr id="148" name="Title Text"/>
          <p:cNvSpPr txBox="1">
            <a:spLocks noGrp="1"/>
          </p:cNvSpPr>
          <p:nvPr>
            <p:ph type="title"/>
          </p:nvPr>
        </p:nvSpPr>
        <p:spPr>
          <a:xfrm>
            <a:off x="2208211" y="685800"/>
            <a:ext cx="8990013" cy="2743200"/>
          </a:xfrm>
          <a:prstGeom prst="rect">
            <a:avLst/>
          </a:prstGeom>
        </p:spPr>
        <p:txBody>
          <a:bodyPr/>
          <a:lstStyle>
            <a:lvl1pPr>
              <a:defRPr sz="3200"/>
            </a:lvl1pPr>
          </a:lstStyle>
          <a:p>
            <a:r>
              <a:t>Title Text</a:t>
            </a:r>
          </a:p>
        </p:txBody>
      </p:sp>
      <p:sp>
        <p:nvSpPr>
          <p:cNvPr id="149" name="Body Level One…"/>
          <p:cNvSpPr txBox="1">
            <a:spLocks noGrp="1"/>
          </p:cNvSpPr>
          <p:nvPr>
            <p:ph type="body" sz="quarter" idx="1"/>
          </p:nvPr>
        </p:nvSpPr>
        <p:spPr>
          <a:xfrm>
            <a:off x="1484312" y="3886200"/>
            <a:ext cx="10018712" cy="889000"/>
          </a:xfrm>
          <a:prstGeom prst="rect">
            <a:avLst/>
          </a:prstGeom>
        </p:spPr>
        <p:txBody>
          <a:bodyPr anchor="b"/>
          <a:lstStyle>
            <a:lvl1pPr indent="-571500" algn="r">
              <a:buClrTx/>
              <a:buSzTx/>
              <a:buFontTx/>
              <a:buNone/>
            </a:lvl1pPr>
            <a:lvl2pPr algn="r">
              <a:buClrTx/>
              <a:buFontTx/>
            </a:lvl2pPr>
            <a:lvl3pPr algn="r">
              <a:buClrTx/>
              <a:buFontTx/>
            </a:lvl3pPr>
            <a:lvl4pPr algn="r">
              <a:buClrTx/>
              <a:buFontTx/>
            </a:lvl4pPr>
            <a:lvl5pPr algn="r">
              <a:buClrTx/>
              <a:buFontTx/>
            </a:lvl5pPr>
          </a:lstStyle>
          <a:p>
            <a:r>
              <a:t>Body Level One</a:t>
            </a:r>
          </a:p>
          <a:p>
            <a:pPr lvl="1"/>
            <a:r>
              <a:t>Body Level Two</a:t>
            </a:r>
          </a:p>
          <a:p>
            <a:pPr lvl="2"/>
            <a:r>
              <a:t>Body Level Three</a:t>
            </a:r>
          </a:p>
          <a:p>
            <a:pPr lvl="3"/>
            <a:r>
              <a:t>Body Level Four</a:t>
            </a:r>
          </a:p>
          <a:p>
            <a:pPr lvl="4"/>
            <a:r>
              <a:t>Body Level Five</a:t>
            </a:r>
          </a:p>
        </p:txBody>
      </p:sp>
      <p:sp>
        <p:nvSpPr>
          <p:cNvPr id="150" name="Text Placeholder 2"/>
          <p:cNvSpPr>
            <a:spLocks noGrp="1"/>
          </p:cNvSpPr>
          <p:nvPr>
            <p:ph type="body" sz="quarter" idx="21"/>
          </p:nvPr>
        </p:nvSpPr>
        <p:spPr>
          <a:xfrm>
            <a:off x="1484311" y="4775200"/>
            <a:ext cx="10018712" cy="1016000"/>
          </a:xfrm>
          <a:prstGeom prst="rect">
            <a:avLst/>
          </a:prstGeom>
        </p:spPr>
        <p:txBody>
          <a:bodyPr anchor="t"/>
          <a:lstStyle/>
          <a:p>
            <a:pPr marL="0" indent="0" algn="r">
              <a:buClrTx/>
              <a:buSzTx/>
              <a:buFontTx/>
              <a:buNone/>
              <a:defRPr sz="1800"/>
            </a:pPr>
            <a:endParaRPr/>
          </a:p>
        </p:txBody>
      </p:sp>
      <p:sp>
        <p:nvSpPr>
          <p:cNvPr id="1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rue or False">
    <p:spTree>
      <p:nvGrpSpPr>
        <p:cNvPr id="1" name=""/>
        <p:cNvGrpSpPr/>
        <p:nvPr/>
      </p:nvGrpSpPr>
      <p:grpSpPr>
        <a:xfrm>
          <a:off x="0" y="0"/>
          <a:ext cx="0" cy="0"/>
          <a:chOff x="0" y="0"/>
          <a:chExt cx="0" cy="0"/>
        </a:xfrm>
      </p:grpSpPr>
      <p:sp>
        <p:nvSpPr>
          <p:cNvPr id="158" name="Title Text"/>
          <p:cNvSpPr txBox="1">
            <a:spLocks noGrp="1"/>
          </p:cNvSpPr>
          <p:nvPr>
            <p:ph type="title"/>
          </p:nvPr>
        </p:nvSpPr>
        <p:spPr>
          <a:xfrm>
            <a:off x="1484312" y="685800"/>
            <a:ext cx="10018713" cy="2727325"/>
          </a:xfrm>
          <a:prstGeom prst="rect">
            <a:avLst/>
          </a:prstGeom>
        </p:spPr>
        <p:txBody>
          <a:bodyPr/>
          <a:lstStyle/>
          <a:p>
            <a:r>
              <a:t>Title Text</a:t>
            </a:r>
          </a:p>
        </p:txBody>
      </p:sp>
      <p:sp>
        <p:nvSpPr>
          <p:cNvPr id="159" name="Body Level One…"/>
          <p:cNvSpPr txBox="1">
            <a:spLocks noGrp="1"/>
          </p:cNvSpPr>
          <p:nvPr>
            <p:ph type="body" sz="quarter" idx="1"/>
          </p:nvPr>
        </p:nvSpPr>
        <p:spPr>
          <a:xfrm>
            <a:off x="1484312" y="3505200"/>
            <a:ext cx="10018714" cy="838200"/>
          </a:xfrm>
          <a:prstGeom prst="rect">
            <a:avLst/>
          </a:prstGeom>
        </p:spPr>
        <p:txBody>
          <a:bodyPr anchor="b"/>
          <a:lstStyle>
            <a:lvl1pPr indent="-571500">
              <a:buClrTx/>
              <a:buSzTx/>
              <a:buFontTx/>
              <a:buNone/>
              <a:defRPr sz="2800"/>
            </a:lvl1pPr>
            <a:lvl2pPr marL="857250" indent="-400050">
              <a:buClrTx/>
              <a:buFontTx/>
              <a:defRPr sz="2800"/>
            </a:lvl2pPr>
            <a:lvl3pPr marL="1358900" indent="-444500">
              <a:buClrTx/>
              <a:buFontTx/>
              <a:defRPr sz="2800"/>
            </a:lvl3pPr>
            <a:lvl4pPr marL="1671637" indent="-300037">
              <a:buClrTx/>
              <a:buFontTx/>
              <a:defRPr sz="2800"/>
            </a:lvl4pPr>
            <a:lvl5pPr marL="2171700" indent="-342900">
              <a:buClrTx/>
              <a:buFontTx/>
              <a:defRPr sz="2800"/>
            </a:lvl5pPr>
          </a:lstStyle>
          <a:p>
            <a:r>
              <a:t>Body Level One</a:t>
            </a:r>
          </a:p>
          <a:p>
            <a:pPr lvl="1"/>
            <a:r>
              <a:t>Body Level Two</a:t>
            </a:r>
          </a:p>
          <a:p>
            <a:pPr lvl="2"/>
            <a:r>
              <a:t>Body Level Three</a:t>
            </a:r>
          </a:p>
          <a:p>
            <a:pPr lvl="3"/>
            <a:r>
              <a:t>Body Level Four</a:t>
            </a:r>
          </a:p>
          <a:p>
            <a:pPr lvl="4"/>
            <a:r>
              <a:t>Body Level Five</a:t>
            </a:r>
          </a:p>
        </p:txBody>
      </p:sp>
      <p:sp>
        <p:nvSpPr>
          <p:cNvPr id="160" name="Text Placeholder 2"/>
          <p:cNvSpPr>
            <a:spLocks noGrp="1"/>
          </p:cNvSpPr>
          <p:nvPr>
            <p:ph type="body" sz="quarter" idx="21"/>
          </p:nvPr>
        </p:nvSpPr>
        <p:spPr>
          <a:xfrm>
            <a:off x="1484310" y="4343400"/>
            <a:ext cx="10018715" cy="1447800"/>
          </a:xfrm>
          <a:prstGeom prst="rect">
            <a:avLst/>
          </a:prstGeom>
        </p:spPr>
        <p:txBody>
          <a:bodyPr anchor="t"/>
          <a:lstStyle/>
          <a:p>
            <a:pPr marL="0" indent="0">
              <a:buClrTx/>
              <a:buSzTx/>
              <a:buFontTx/>
              <a:buNone/>
              <a:defRPr sz="1800"/>
            </a:pPr>
            <a:endParaRPr/>
          </a:p>
        </p:txBody>
      </p:sp>
      <p:sp>
        <p:nvSpPr>
          <p:cNvPr id="1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4" name="Title Text"/>
          <p:cNvSpPr txBox="1">
            <a:spLocks noGrp="1"/>
          </p:cNvSpPr>
          <p:nvPr>
            <p:ph type="title"/>
          </p:nvPr>
        </p:nvSpPr>
        <p:spPr>
          <a:prstGeom prst="rect">
            <a:avLst/>
          </a:prstGeom>
        </p:spPr>
        <p:txBody>
          <a:bodyPr/>
          <a:lstStyle/>
          <a:p>
            <a:r>
              <a:t>Title Text</a:t>
            </a:r>
          </a:p>
        </p:txBody>
      </p:sp>
      <p:sp>
        <p:nvSpPr>
          <p:cNvPr id="35" name="Body Level One…"/>
          <p:cNvSpPr txBox="1">
            <a:spLocks noGrp="1"/>
          </p:cNvSpPr>
          <p:nvPr>
            <p:ph type="body" sz="half" idx="1"/>
          </p:nvPr>
        </p:nvSpPr>
        <p:spPr>
          <a:xfrm>
            <a:off x="1484309" y="2666999"/>
            <a:ext cx="10018715" cy="31242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6" name="Slide Number"/>
          <p:cNvSpPr txBox="1">
            <a:spLocks noGrp="1"/>
          </p:cNvSpPr>
          <p:nvPr>
            <p:ph type="sldNum" sz="quarter" idx="2"/>
          </p:nvPr>
        </p:nvSpPr>
        <p:spPr>
          <a:xfrm>
            <a:off x="11271883" y="5934123"/>
            <a:ext cx="231141" cy="2311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43" name="Title Text"/>
          <p:cNvSpPr txBox="1">
            <a:spLocks noGrp="1"/>
          </p:cNvSpPr>
          <p:nvPr>
            <p:ph type="title"/>
          </p:nvPr>
        </p:nvSpPr>
        <p:spPr>
          <a:xfrm>
            <a:off x="2572279" y="2666999"/>
            <a:ext cx="8930748" cy="2110383"/>
          </a:xfrm>
          <a:prstGeom prst="rect">
            <a:avLst/>
          </a:prstGeom>
        </p:spPr>
        <p:txBody>
          <a:bodyPr anchor="b"/>
          <a:lstStyle>
            <a:lvl1pPr algn="r"/>
          </a:lstStyle>
          <a:p>
            <a:r>
              <a:t>Title Text</a:t>
            </a:r>
          </a:p>
        </p:txBody>
      </p:sp>
      <p:sp>
        <p:nvSpPr>
          <p:cNvPr id="44" name="Body Level One…"/>
          <p:cNvSpPr txBox="1">
            <a:spLocks noGrp="1"/>
          </p:cNvSpPr>
          <p:nvPr>
            <p:ph type="body" sz="quarter" idx="1"/>
          </p:nvPr>
        </p:nvSpPr>
        <p:spPr>
          <a:xfrm>
            <a:off x="2572278" y="4777380"/>
            <a:ext cx="8930748" cy="860401"/>
          </a:xfrm>
          <a:prstGeom prst="rect">
            <a:avLst/>
          </a:prstGeom>
        </p:spPr>
        <p:txBody>
          <a:bodyPr anchor="t"/>
          <a:lstStyle>
            <a:lvl1pPr marL="0" indent="0" algn="r">
              <a:buClrTx/>
              <a:buSzTx/>
              <a:buFontTx/>
              <a:buNone/>
              <a:defRPr sz="2000"/>
            </a:lvl1pPr>
            <a:lvl2pPr marL="0" indent="457200" algn="r">
              <a:buClrTx/>
              <a:buSzTx/>
              <a:buFontTx/>
              <a:buNone/>
              <a:defRPr sz="2000"/>
            </a:lvl2pPr>
            <a:lvl3pPr marL="0" indent="914400" algn="r">
              <a:buClrTx/>
              <a:buSzTx/>
              <a:buFontTx/>
              <a:buNone/>
              <a:defRPr sz="2000"/>
            </a:lvl3pPr>
            <a:lvl4pPr marL="0" indent="1371600" algn="r">
              <a:buClrTx/>
              <a:buSzTx/>
              <a:buFontTx/>
              <a:buNone/>
              <a:defRPr sz="2000"/>
            </a:lvl4pPr>
            <a:lvl5pPr marL="0" indent="1828800" algn="r">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p>
            <a:r>
              <a:t>Title Text</a:t>
            </a:r>
          </a:p>
        </p:txBody>
      </p:sp>
      <p:sp>
        <p:nvSpPr>
          <p:cNvPr id="53" name="Body Level One…"/>
          <p:cNvSpPr txBox="1">
            <a:spLocks noGrp="1"/>
          </p:cNvSpPr>
          <p:nvPr>
            <p:ph type="body" sz="quarter" idx="1"/>
          </p:nvPr>
        </p:nvSpPr>
        <p:spPr>
          <a:xfrm>
            <a:off x="1484312" y="2666999"/>
            <a:ext cx="4895056" cy="3124201"/>
          </a:xfrm>
          <a:prstGeom prst="rect">
            <a:avLst/>
          </a:prstGeom>
        </p:spPr>
        <p:txBody>
          <a:bodyPr/>
          <a:lstStyle>
            <a:lvl1pPr>
              <a:defRPr sz="1800"/>
            </a:lvl1pPr>
            <a:lvl2pPr marL="778668" indent="-321468">
              <a:defRPr sz="1800"/>
            </a:lvl2pPr>
            <a:lvl3pPr marL="1281792" indent="-367392">
              <a:defRPr sz="1800"/>
            </a:lvl3pPr>
            <a:lvl4pPr>
              <a:defRPr sz="1800"/>
            </a:lvl4pPr>
            <a:lvl5pPr marL="2085975" indent="-257175">
              <a:defRPr sz="1800"/>
            </a:lvl5pPr>
          </a:lstStyle>
          <a:p>
            <a:r>
              <a:t>Body Level One</a:t>
            </a:r>
          </a:p>
          <a:p>
            <a:pPr lvl="1"/>
            <a:r>
              <a:t>Body Level Two</a:t>
            </a:r>
          </a:p>
          <a:p>
            <a:pPr lvl="2"/>
            <a:r>
              <a:t>Body Level Three</a:t>
            </a:r>
          </a:p>
          <a:p>
            <a:pPr lvl="3"/>
            <a:r>
              <a:t>Body Level Four</a:t>
            </a:r>
          </a:p>
          <a:p>
            <a:pPr lvl="4"/>
            <a:r>
              <a:t>Body Level Five</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1" name="Title Text"/>
          <p:cNvSpPr txBox="1">
            <a:spLocks noGrp="1"/>
          </p:cNvSpPr>
          <p:nvPr>
            <p:ph type="title"/>
          </p:nvPr>
        </p:nvSpPr>
        <p:spPr>
          <a:prstGeom prst="rect">
            <a:avLst/>
          </a:prstGeom>
        </p:spPr>
        <p:txBody>
          <a:bodyPr/>
          <a:lstStyle/>
          <a:p>
            <a:r>
              <a:t>Title Text</a:t>
            </a:r>
          </a:p>
        </p:txBody>
      </p:sp>
      <p:sp>
        <p:nvSpPr>
          <p:cNvPr id="62" name="Body Level One…"/>
          <p:cNvSpPr txBox="1">
            <a:spLocks noGrp="1"/>
          </p:cNvSpPr>
          <p:nvPr>
            <p:ph type="body" sz="quarter" idx="1"/>
          </p:nvPr>
        </p:nvSpPr>
        <p:spPr>
          <a:xfrm>
            <a:off x="1772179" y="2658533"/>
            <a:ext cx="4607189" cy="576263"/>
          </a:xfrm>
          <a:prstGeom prst="rect">
            <a:avLst/>
          </a:prstGeom>
        </p:spPr>
        <p:txBody>
          <a:bodyPr anchor="b"/>
          <a:lstStyle>
            <a:lvl1pPr marL="0" indent="0">
              <a:buClrTx/>
              <a:buSzTx/>
              <a:buFontTx/>
              <a:buNone/>
              <a:defRPr sz="2800">
                <a:solidFill>
                  <a:srgbClr val="688727"/>
                </a:solidFill>
              </a:defRPr>
            </a:lvl1pPr>
            <a:lvl2pPr marL="0" indent="457200">
              <a:buClrTx/>
              <a:buSzTx/>
              <a:buFontTx/>
              <a:buNone/>
              <a:defRPr sz="2800">
                <a:solidFill>
                  <a:srgbClr val="688727"/>
                </a:solidFill>
              </a:defRPr>
            </a:lvl2pPr>
            <a:lvl3pPr marL="0" indent="914400">
              <a:buClrTx/>
              <a:buSzTx/>
              <a:buFontTx/>
              <a:buNone/>
              <a:defRPr sz="2800">
                <a:solidFill>
                  <a:srgbClr val="688727"/>
                </a:solidFill>
              </a:defRPr>
            </a:lvl3pPr>
            <a:lvl4pPr marL="0" indent="1371600">
              <a:buClrTx/>
              <a:buSzTx/>
              <a:buFontTx/>
              <a:buNone/>
              <a:defRPr sz="2800">
                <a:solidFill>
                  <a:srgbClr val="688727"/>
                </a:solidFill>
              </a:defRPr>
            </a:lvl4pPr>
            <a:lvl5pPr marL="0" indent="1828800">
              <a:buClrTx/>
              <a:buSzTx/>
              <a:buFontTx/>
              <a:buNone/>
              <a:defRPr sz="2800">
                <a:solidFill>
                  <a:srgbClr val="688727"/>
                </a:solidFill>
              </a:defRPr>
            </a:lvl5pPr>
          </a:lstStyle>
          <a:p>
            <a:r>
              <a:t>Body Level One</a:t>
            </a:r>
          </a:p>
          <a:p>
            <a:pPr lvl="1"/>
            <a:r>
              <a:t>Body Level Two</a:t>
            </a:r>
          </a:p>
          <a:p>
            <a:pPr lvl="2"/>
            <a:r>
              <a:t>Body Level Three</a:t>
            </a:r>
          </a:p>
          <a:p>
            <a:pPr lvl="3"/>
            <a:r>
              <a:t>Body Level Four</a:t>
            </a:r>
          </a:p>
          <a:p>
            <a:pPr lvl="4"/>
            <a:r>
              <a:t>Body Level Five</a:t>
            </a:r>
          </a:p>
        </p:txBody>
      </p:sp>
      <p:sp>
        <p:nvSpPr>
          <p:cNvPr id="63" name="Text Placeholder 4"/>
          <p:cNvSpPr>
            <a:spLocks noGrp="1"/>
          </p:cNvSpPr>
          <p:nvPr>
            <p:ph type="body" sz="quarter" idx="21"/>
          </p:nvPr>
        </p:nvSpPr>
        <p:spPr>
          <a:xfrm>
            <a:off x="6880487" y="2666999"/>
            <a:ext cx="4622537" cy="576264"/>
          </a:xfrm>
          <a:prstGeom prst="rect">
            <a:avLst/>
          </a:prstGeom>
        </p:spPr>
        <p:txBody>
          <a:bodyPr anchor="b"/>
          <a:lstStyle/>
          <a:p>
            <a:pPr marL="0" indent="0">
              <a:buClrTx/>
              <a:buSzTx/>
              <a:buFontTx/>
              <a:buNone/>
              <a:defRPr sz="2800">
                <a:solidFill>
                  <a:srgbClr val="688727"/>
                </a:solidFill>
              </a:defRPr>
            </a:pPr>
            <a:endParaRP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1" name="Title Text"/>
          <p:cNvSpPr txBox="1">
            <a:spLocks noGrp="1"/>
          </p:cNvSpPr>
          <p:nvPr>
            <p:ph type="title"/>
          </p:nvPr>
        </p:nvSpPr>
        <p:spPr>
          <a:prstGeom prst="rect">
            <a:avLst/>
          </a:prstGeom>
        </p:spPr>
        <p:txBody>
          <a:bodyPr/>
          <a:lstStyle/>
          <a:p>
            <a:r>
              <a:t>Title Text</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6" name="Title Text"/>
          <p:cNvSpPr txBox="1">
            <a:spLocks noGrp="1"/>
          </p:cNvSpPr>
          <p:nvPr>
            <p:ph type="title"/>
          </p:nvPr>
        </p:nvSpPr>
        <p:spPr>
          <a:xfrm>
            <a:off x="1484312" y="1600200"/>
            <a:ext cx="3549121" cy="1371600"/>
          </a:xfrm>
          <a:prstGeom prst="rect">
            <a:avLst/>
          </a:prstGeom>
        </p:spPr>
        <p:txBody>
          <a:bodyPr anchor="b"/>
          <a:lstStyle>
            <a:lvl1pPr>
              <a:defRPr sz="2400"/>
            </a:lvl1pPr>
          </a:lstStyle>
          <a:p>
            <a:r>
              <a:t>Title Text</a:t>
            </a:r>
          </a:p>
        </p:txBody>
      </p:sp>
      <p:sp>
        <p:nvSpPr>
          <p:cNvPr id="87" name="Body Level One…"/>
          <p:cNvSpPr txBox="1">
            <a:spLocks noGrp="1"/>
          </p:cNvSpPr>
          <p:nvPr>
            <p:ph type="body" sz="half" idx="1"/>
          </p:nvPr>
        </p:nvSpPr>
        <p:spPr>
          <a:xfrm>
            <a:off x="5262033" y="685798"/>
            <a:ext cx="6240991" cy="5105403"/>
          </a:xfrm>
          <a:prstGeom prst="rect">
            <a:avLst/>
          </a:prstGeom>
        </p:spPr>
        <p:txBody>
          <a:bodyPr/>
          <a:lstStyle>
            <a:lvl1pPr>
              <a:defRPr sz="2000"/>
            </a:lvl1pPr>
            <a:lvl2pPr marL="774700" indent="-317500">
              <a:defRPr sz="2000"/>
            </a:lvl2pPr>
            <a:lvl3pPr marL="1271587" indent="-357187">
              <a:defRPr sz="2000"/>
            </a:lvl3pPr>
            <a:lvl4pPr marL="1616528" indent="-244928">
              <a:defRPr sz="2000"/>
            </a:lvl4pPr>
            <a:lvl5pPr marL="2073728" indent="-244928">
              <a:defRPr sz="2000"/>
            </a:lvl5pPr>
          </a:lstStyle>
          <a:p>
            <a:r>
              <a:t>Body Level One</a:t>
            </a:r>
          </a:p>
          <a:p>
            <a:pPr lvl="1"/>
            <a:r>
              <a:t>Body Level Two</a:t>
            </a:r>
          </a:p>
          <a:p>
            <a:pPr lvl="2"/>
            <a:r>
              <a:t>Body Level Three</a:t>
            </a:r>
          </a:p>
          <a:p>
            <a:pPr lvl="3"/>
            <a:r>
              <a:t>Body Level Four</a:t>
            </a:r>
          </a:p>
          <a:p>
            <a:pPr lvl="4"/>
            <a:r>
              <a:t>Body Level Five</a:t>
            </a:r>
          </a:p>
        </p:txBody>
      </p:sp>
      <p:sp>
        <p:nvSpPr>
          <p:cNvPr id="88" name="Text Placeholder 3"/>
          <p:cNvSpPr>
            <a:spLocks noGrp="1"/>
          </p:cNvSpPr>
          <p:nvPr>
            <p:ph type="body" sz="quarter" idx="21"/>
          </p:nvPr>
        </p:nvSpPr>
        <p:spPr>
          <a:xfrm>
            <a:off x="1484312" y="2971800"/>
            <a:ext cx="3549121" cy="1828800"/>
          </a:xfrm>
          <a:prstGeom prst="rect">
            <a:avLst/>
          </a:prstGeom>
        </p:spPr>
        <p:txBody>
          <a:bodyPr/>
          <a:lstStyle/>
          <a:p>
            <a:pPr marL="0" indent="0" algn="ctr">
              <a:buClrTx/>
              <a:buSzTx/>
              <a:buFontTx/>
              <a:buNone/>
              <a:defRPr sz="1600"/>
            </a:pPr>
            <a:endParaRP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6" name="Title Text"/>
          <p:cNvSpPr txBox="1">
            <a:spLocks noGrp="1"/>
          </p:cNvSpPr>
          <p:nvPr>
            <p:ph type="title"/>
          </p:nvPr>
        </p:nvSpPr>
        <p:spPr>
          <a:xfrm>
            <a:off x="1482724" y="1752599"/>
            <a:ext cx="5426158" cy="1371601"/>
          </a:xfrm>
          <a:prstGeom prst="rect">
            <a:avLst/>
          </a:prstGeom>
        </p:spPr>
        <p:txBody>
          <a:bodyPr anchor="b"/>
          <a:lstStyle>
            <a:lvl1pPr>
              <a:defRPr sz="2800"/>
            </a:lvl1pPr>
          </a:lstStyle>
          <a:p>
            <a:r>
              <a:t>Title Text</a:t>
            </a:r>
          </a:p>
        </p:txBody>
      </p:sp>
      <p:sp>
        <p:nvSpPr>
          <p:cNvPr id="97" name="Picture Placeholder 2"/>
          <p:cNvSpPr>
            <a:spLocks noGrp="1"/>
          </p:cNvSpPr>
          <p:nvPr>
            <p:ph type="pic" sz="quarter" idx="21"/>
          </p:nvPr>
        </p:nvSpPr>
        <p:spPr>
          <a:xfrm>
            <a:off x="7594682" y="914400"/>
            <a:ext cx="3280975" cy="4572000"/>
          </a:xfrm>
          <a:prstGeom prst="rect">
            <a:avLst/>
          </a:prstGeom>
          <a:ln w="38100">
            <a:solidFill>
              <a:srgbClr val="B2B7B8"/>
            </a:solidFill>
            <a:round/>
          </a:ln>
        </p:spPr>
        <p:txBody>
          <a:bodyPr lIns="91439" rIns="91439" anchor="t">
            <a:noAutofit/>
          </a:bodyPr>
          <a:lstStyle/>
          <a:p>
            <a:endParaRPr/>
          </a:p>
        </p:txBody>
      </p:sp>
      <p:sp>
        <p:nvSpPr>
          <p:cNvPr id="98" name="Body Level One…"/>
          <p:cNvSpPr txBox="1">
            <a:spLocks noGrp="1"/>
          </p:cNvSpPr>
          <p:nvPr>
            <p:ph type="body" sz="quarter" idx="1"/>
          </p:nvPr>
        </p:nvSpPr>
        <p:spPr>
          <a:xfrm>
            <a:off x="1482724" y="3124199"/>
            <a:ext cx="5426158" cy="1828801"/>
          </a:xfrm>
          <a:prstGeom prst="rect">
            <a:avLst/>
          </a:prstGeom>
        </p:spPr>
        <p:txBody>
          <a:bodyPr/>
          <a:lstStyle>
            <a:lvl1pPr marL="0" indent="0" algn="ctr">
              <a:buClrTx/>
              <a:buSzTx/>
              <a:buFontTx/>
              <a:buNone/>
              <a:defRPr sz="1800"/>
            </a:lvl1pPr>
            <a:lvl2pPr marL="0" indent="457200" algn="ctr">
              <a:buClrTx/>
              <a:buSzTx/>
              <a:buFontTx/>
              <a:buNone/>
              <a:defRPr sz="1800"/>
            </a:lvl2pPr>
            <a:lvl3pPr marL="0" indent="914400" algn="ctr">
              <a:buClrTx/>
              <a:buSzTx/>
              <a:buFontTx/>
              <a:buNone/>
              <a:defRPr sz="1800"/>
            </a:lvl3pPr>
            <a:lvl4pPr marL="0" indent="1371600" algn="ctr">
              <a:buClrTx/>
              <a:buSzTx/>
              <a:buFontTx/>
              <a:buNone/>
              <a:defRPr sz="1800"/>
            </a:lvl4pPr>
            <a:lvl5pPr marL="0" indent="1828800" algn="ctr">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rcRect/>
          <a:stretch>
            <a:fillRect/>
          </a:stretch>
        </a:blipFill>
        <a:effectLst/>
      </p:bgPr>
    </p:bg>
    <p:spTree>
      <p:nvGrpSpPr>
        <p:cNvPr id="1" name=""/>
        <p:cNvGrpSpPr/>
        <p:nvPr/>
      </p:nvGrpSpPr>
      <p:grpSpPr>
        <a:xfrm>
          <a:off x="0" y="0"/>
          <a:ext cx="0" cy="0"/>
          <a:chOff x="0" y="0"/>
          <a:chExt cx="0" cy="0"/>
        </a:xfrm>
      </p:grpSpPr>
      <p:grpSp>
        <p:nvGrpSpPr>
          <p:cNvPr id="8" name="Group 6"/>
          <p:cNvGrpSpPr/>
          <p:nvPr/>
        </p:nvGrpSpPr>
        <p:grpSpPr>
          <a:xfrm>
            <a:off x="150812" y="-1"/>
            <a:ext cx="2436814" cy="6858002"/>
            <a:chOff x="0" y="0"/>
            <a:chExt cx="2436813" cy="6858000"/>
          </a:xfrm>
        </p:grpSpPr>
        <p:sp>
          <p:nvSpPr>
            <p:cNvPr id="2" name="Freeform 6"/>
            <p:cNvSpPr/>
            <p:nvPr/>
          </p:nvSpPr>
          <p:spPr>
            <a:xfrm>
              <a:off x="306388" y="0"/>
              <a:ext cx="1122364" cy="5329238"/>
            </a:xfrm>
            <a:custGeom>
              <a:avLst/>
              <a:gdLst/>
              <a:ahLst/>
              <a:cxnLst>
                <a:cxn ang="0">
                  <a:pos x="wd2" y="hd2"/>
                </a:cxn>
                <a:cxn ang="5400000">
                  <a:pos x="wd2" y="hd2"/>
                </a:cxn>
                <a:cxn ang="10800000">
                  <a:pos x="wd2" y="hd2"/>
                </a:cxn>
                <a:cxn ang="16200000">
                  <a:pos x="wd2" y="hd2"/>
                </a:cxn>
              </a:cxnLst>
              <a:rect l="0" t="0" r="r" b="b"/>
              <a:pathLst>
                <a:path w="21600" h="21600" extrusionOk="0">
                  <a:moveTo>
                    <a:pt x="0" y="21426"/>
                  </a:moveTo>
                  <a:lnTo>
                    <a:pt x="4766" y="21600"/>
                  </a:lnTo>
                  <a:lnTo>
                    <a:pt x="21600" y="0"/>
                  </a:lnTo>
                  <a:lnTo>
                    <a:pt x="16712" y="0"/>
                  </a:lnTo>
                  <a:lnTo>
                    <a:pt x="0" y="21426"/>
                  </a:lnTo>
                  <a:close/>
                </a:path>
              </a:pathLst>
            </a:custGeom>
            <a:solidFill>
              <a:schemeClr val="accent1"/>
            </a:solidFill>
            <a:ln w="12700" cap="flat">
              <a:noFill/>
              <a:miter lim="400000"/>
            </a:ln>
            <a:effectLst/>
          </p:spPr>
          <p:txBody>
            <a:bodyPr wrap="square" lIns="45719" tIns="45719" rIns="45719" bIns="45719" numCol="1" anchor="t">
              <a:noAutofit/>
            </a:bodyPr>
            <a:lstStyle/>
            <a:p>
              <a:endParaRPr/>
            </a:p>
          </p:txBody>
        </p:sp>
        <p:sp>
          <p:nvSpPr>
            <p:cNvPr id="3" name="Freeform 7"/>
            <p:cNvSpPr/>
            <p:nvPr/>
          </p:nvSpPr>
          <p:spPr>
            <a:xfrm>
              <a:off x="0" y="0"/>
              <a:ext cx="1117601" cy="52768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722" y="0"/>
                  </a:lnTo>
                  <a:lnTo>
                    <a:pt x="0" y="21444"/>
                  </a:lnTo>
                  <a:lnTo>
                    <a:pt x="4817" y="21600"/>
                  </a:lnTo>
                  <a:lnTo>
                    <a:pt x="21600" y="0"/>
                  </a:lnTo>
                  <a:close/>
                </a:path>
              </a:pathLst>
            </a:custGeom>
            <a:solidFill>
              <a:srgbClr val="595959"/>
            </a:solidFill>
            <a:ln w="12700" cap="flat">
              <a:noFill/>
              <a:miter lim="400000"/>
            </a:ln>
            <a:effectLst/>
          </p:spPr>
          <p:txBody>
            <a:bodyPr wrap="square" lIns="45719" tIns="45719" rIns="45719" bIns="45719" numCol="1" anchor="t">
              <a:noAutofit/>
            </a:bodyPr>
            <a:lstStyle/>
            <a:p>
              <a:endParaRPr/>
            </a:p>
          </p:txBody>
        </p:sp>
        <p:sp>
          <p:nvSpPr>
            <p:cNvPr id="4" name="Freeform 8"/>
            <p:cNvSpPr/>
            <p:nvPr/>
          </p:nvSpPr>
          <p:spPr>
            <a:xfrm>
              <a:off x="0" y="5238749"/>
              <a:ext cx="1228726" cy="16192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651" y="21600"/>
                  </a:lnTo>
                  <a:lnTo>
                    <a:pt x="21600" y="21600"/>
                  </a:lnTo>
                  <a:lnTo>
                    <a:pt x="0" y="0"/>
                  </a:lnTo>
                  <a:close/>
                </a:path>
              </a:pathLst>
            </a:custGeom>
            <a:solidFill>
              <a:srgbClr val="262626"/>
            </a:solidFill>
            <a:ln w="12700" cap="flat">
              <a:noFill/>
              <a:miter lim="400000"/>
            </a:ln>
            <a:effectLst/>
          </p:spPr>
          <p:txBody>
            <a:bodyPr wrap="square" lIns="45719" tIns="45719" rIns="45719" bIns="45719" numCol="1" anchor="t">
              <a:noAutofit/>
            </a:bodyPr>
            <a:lstStyle/>
            <a:p>
              <a:endParaRPr/>
            </a:p>
          </p:txBody>
        </p:sp>
        <p:sp>
          <p:nvSpPr>
            <p:cNvPr id="5" name="Freeform 9"/>
            <p:cNvSpPr/>
            <p:nvPr/>
          </p:nvSpPr>
          <p:spPr>
            <a:xfrm>
              <a:off x="306388" y="5291137"/>
              <a:ext cx="1495426" cy="15668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843" y="21600"/>
                  </a:lnTo>
                  <a:lnTo>
                    <a:pt x="21600" y="21600"/>
                  </a:lnTo>
                  <a:lnTo>
                    <a:pt x="0" y="0"/>
                  </a:lnTo>
                  <a:close/>
                </a:path>
              </a:pathLst>
            </a:custGeom>
            <a:solidFill>
              <a:srgbClr val="455A1A"/>
            </a:solidFill>
            <a:ln w="12700" cap="flat">
              <a:noFill/>
              <a:miter lim="400000"/>
            </a:ln>
            <a:effectLst/>
          </p:spPr>
          <p:txBody>
            <a:bodyPr wrap="square" lIns="45719" tIns="45719" rIns="45719" bIns="45719" numCol="1" anchor="t">
              <a:noAutofit/>
            </a:bodyPr>
            <a:lstStyle/>
            <a:p>
              <a:endParaRPr/>
            </a:p>
          </p:txBody>
        </p:sp>
        <p:sp>
          <p:nvSpPr>
            <p:cNvPr id="6" name="Freeform 10"/>
            <p:cNvSpPr/>
            <p:nvPr/>
          </p:nvSpPr>
          <p:spPr>
            <a:xfrm>
              <a:off x="306388" y="5286374"/>
              <a:ext cx="2130426" cy="1571626"/>
            </a:xfrm>
            <a:custGeom>
              <a:avLst/>
              <a:gdLst/>
              <a:ahLst/>
              <a:cxnLst>
                <a:cxn ang="0">
                  <a:pos x="wd2" y="hd2"/>
                </a:cxn>
                <a:cxn ang="5400000">
                  <a:pos x="wd2" y="hd2"/>
                </a:cxn>
                <a:cxn ang="10800000">
                  <a:pos x="wd2" y="hd2"/>
                </a:cxn>
                <a:cxn ang="16200000">
                  <a:pos x="wd2" y="hd2"/>
                </a:cxn>
              </a:cxnLst>
              <a:rect l="0" t="0" r="r" b="b"/>
              <a:pathLst>
                <a:path w="21600" h="21600" extrusionOk="0">
                  <a:moveTo>
                    <a:pt x="0" y="65"/>
                  </a:moveTo>
                  <a:lnTo>
                    <a:pt x="15162" y="21600"/>
                  </a:lnTo>
                  <a:lnTo>
                    <a:pt x="21600" y="21600"/>
                  </a:lnTo>
                  <a:lnTo>
                    <a:pt x="2511" y="589"/>
                  </a:lnTo>
                  <a:lnTo>
                    <a:pt x="0" y="0"/>
                  </a:lnTo>
                  <a:lnTo>
                    <a:pt x="0" y="65"/>
                  </a:lnTo>
                  <a:close/>
                </a:path>
              </a:pathLst>
            </a:custGeom>
            <a:solidFill>
              <a:srgbClr val="688727"/>
            </a:solidFill>
            <a:ln w="12700" cap="flat">
              <a:noFill/>
              <a:miter lim="400000"/>
            </a:ln>
            <a:effectLst/>
          </p:spPr>
          <p:txBody>
            <a:bodyPr wrap="square" lIns="45719" tIns="45719" rIns="45719" bIns="45719" numCol="1" anchor="t">
              <a:noAutofit/>
            </a:bodyPr>
            <a:lstStyle/>
            <a:p>
              <a:endParaRPr/>
            </a:p>
          </p:txBody>
        </p:sp>
        <p:sp>
          <p:nvSpPr>
            <p:cNvPr id="7" name="Freeform 11"/>
            <p:cNvSpPr/>
            <p:nvPr/>
          </p:nvSpPr>
          <p:spPr>
            <a:xfrm>
              <a:off x="0" y="5238749"/>
              <a:ext cx="1695451" cy="16192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3721" y="1271"/>
                  </a:lnTo>
                  <a:lnTo>
                    <a:pt x="3115" y="572"/>
                  </a:lnTo>
                  <a:lnTo>
                    <a:pt x="3175" y="572"/>
                  </a:lnTo>
                  <a:lnTo>
                    <a:pt x="3175" y="508"/>
                  </a:lnTo>
                  <a:lnTo>
                    <a:pt x="3115" y="508"/>
                  </a:lnTo>
                  <a:lnTo>
                    <a:pt x="0" y="0"/>
                  </a:lnTo>
                  <a:lnTo>
                    <a:pt x="15654" y="21600"/>
                  </a:lnTo>
                  <a:lnTo>
                    <a:pt x="21600" y="21600"/>
                  </a:lnTo>
                  <a:close/>
                </a:path>
              </a:pathLst>
            </a:custGeom>
            <a:solidFill>
              <a:srgbClr val="404040"/>
            </a:solidFill>
            <a:ln w="12700" cap="flat">
              <a:noFill/>
              <a:miter lim="400000"/>
            </a:ln>
            <a:effectLst/>
          </p:spPr>
          <p:txBody>
            <a:bodyPr wrap="square" lIns="45719" tIns="45719" rIns="45719" bIns="45719" numCol="1" anchor="t">
              <a:noAutofit/>
            </a:bodyPr>
            <a:lstStyle/>
            <a:p>
              <a:endParaRPr/>
            </a:p>
          </p:txBody>
        </p:sp>
      </p:grpSp>
      <p:sp>
        <p:nvSpPr>
          <p:cNvPr id="9" name="Title Text"/>
          <p:cNvSpPr txBox="1">
            <a:spLocks noGrp="1"/>
          </p:cNvSpPr>
          <p:nvPr>
            <p:ph type="title"/>
          </p:nvPr>
        </p:nvSpPr>
        <p:spPr>
          <a:xfrm>
            <a:off x="1484311" y="685800"/>
            <a:ext cx="10018714" cy="1752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10"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Body Level One</a:t>
            </a:r>
          </a:p>
          <a:p>
            <a:pPr lvl="1"/>
            <a:r>
              <a:t>Body Level Two</a:t>
            </a:r>
          </a:p>
          <a:p>
            <a:pPr lvl="2"/>
            <a:r>
              <a:t>Body Level Three</a:t>
            </a:r>
          </a:p>
          <a:p>
            <a:pPr lvl="3"/>
            <a:r>
              <a:t>Body Level Four</a:t>
            </a:r>
          </a:p>
          <a:p>
            <a:pPr lvl="4"/>
            <a:r>
              <a:t>Body Level Five</a:t>
            </a:r>
          </a:p>
        </p:txBody>
      </p:sp>
      <p:sp>
        <p:nvSpPr>
          <p:cNvPr id="11" name="Slide Number"/>
          <p:cNvSpPr txBox="1">
            <a:spLocks noGrp="1"/>
          </p:cNvSpPr>
          <p:nvPr>
            <p:ph type="sldNum" sz="quarter" idx="2"/>
          </p:nvPr>
        </p:nvSpPr>
        <p:spPr>
          <a:xfrm>
            <a:off x="11271883" y="5950267"/>
            <a:ext cx="231141" cy="231141"/>
          </a:xfrm>
          <a:prstGeom prst="rect">
            <a:avLst/>
          </a:prstGeom>
          <a:ln w="12700">
            <a:miter lim="400000"/>
          </a:ln>
        </p:spPr>
        <p:txBody>
          <a:bodyPr wrap="none" lIns="45719" rIns="45719" anchor="ctr">
            <a:spAutoFit/>
          </a:bodyPr>
          <a:lstStyle>
            <a:lvl1pPr algn="r">
              <a:defRPr sz="10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4572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Corbel"/>
          <a:ea typeface="Corbel"/>
          <a:cs typeface="Corbel"/>
          <a:sym typeface="Corbel"/>
        </a:defRPr>
      </a:lvl1pPr>
      <a:lvl2pPr marL="0" marR="0" indent="0" algn="ctr" defTabSz="4572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Corbel"/>
          <a:ea typeface="Corbel"/>
          <a:cs typeface="Corbel"/>
          <a:sym typeface="Corbel"/>
        </a:defRPr>
      </a:lvl2pPr>
      <a:lvl3pPr marL="0" marR="0" indent="0" algn="ctr" defTabSz="4572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Corbel"/>
          <a:ea typeface="Corbel"/>
          <a:cs typeface="Corbel"/>
          <a:sym typeface="Corbel"/>
        </a:defRPr>
      </a:lvl3pPr>
      <a:lvl4pPr marL="0" marR="0" indent="0" algn="ctr" defTabSz="4572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Corbel"/>
          <a:ea typeface="Corbel"/>
          <a:cs typeface="Corbel"/>
          <a:sym typeface="Corbel"/>
        </a:defRPr>
      </a:lvl4pPr>
      <a:lvl5pPr marL="0" marR="0" indent="0" algn="ctr" defTabSz="4572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Corbel"/>
          <a:ea typeface="Corbel"/>
          <a:cs typeface="Corbel"/>
          <a:sym typeface="Corbel"/>
        </a:defRPr>
      </a:lvl5pPr>
      <a:lvl6pPr marL="0" marR="0" indent="0" algn="ctr" defTabSz="4572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Corbel"/>
          <a:ea typeface="Corbel"/>
          <a:cs typeface="Corbel"/>
          <a:sym typeface="Corbel"/>
        </a:defRPr>
      </a:lvl6pPr>
      <a:lvl7pPr marL="0" marR="0" indent="0" algn="ctr" defTabSz="4572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Corbel"/>
          <a:ea typeface="Corbel"/>
          <a:cs typeface="Corbel"/>
          <a:sym typeface="Corbel"/>
        </a:defRPr>
      </a:lvl7pPr>
      <a:lvl8pPr marL="0" marR="0" indent="0" algn="ctr" defTabSz="4572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Corbel"/>
          <a:ea typeface="Corbel"/>
          <a:cs typeface="Corbel"/>
          <a:sym typeface="Corbel"/>
        </a:defRPr>
      </a:lvl8pPr>
      <a:lvl9pPr marL="0" marR="0" indent="0" algn="ctr" defTabSz="4572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Corbel"/>
          <a:ea typeface="Corbel"/>
          <a:cs typeface="Corbel"/>
          <a:sym typeface="Corbel"/>
        </a:defRPr>
      </a:lvl9pPr>
    </p:titleStyle>
    <p:bodyStyle>
      <a:lvl1pPr marL="285750" marR="0" indent="-285750" algn="l" defTabSz="457200" rtl="0" latinLnBrk="0">
        <a:lnSpc>
          <a:spcPct val="100000"/>
        </a:lnSpc>
        <a:spcBef>
          <a:spcPts val="600"/>
        </a:spcBef>
        <a:spcAft>
          <a:spcPts val="0"/>
        </a:spcAft>
        <a:buClr>
          <a:srgbClr val="688727"/>
        </a:buClr>
        <a:buSzPct val="145000"/>
        <a:buFont typeface="Arial"/>
        <a:buChar char="•"/>
        <a:tabLst/>
        <a:defRPr sz="2400" b="0" i="0" u="none" strike="noStrike" cap="none" spc="0" baseline="0">
          <a:solidFill>
            <a:srgbClr val="000000"/>
          </a:solidFill>
          <a:uFillTx/>
          <a:latin typeface="Corbel"/>
          <a:ea typeface="Corbel"/>
          <a:cs typeface="Corbel"/>
          <a:sym typeface="Corbel"/>
        </a:defRPr>
      </a:lvl1pPr>
      <a:lvl2pPr marL="800100" marR="0" indent="-342900" algn="l" defTabSz="457200" rtl="0" latinLnBrk="0">
        <a:lnSpc>
          <a:spcPct val="100000"/>
        </a:lnSpc>
        <a:spcBef>
          <a:spcPts val="600"/>
        </a:spcBef>
        <a:spcAft>
          <a:spcPts val="0"/>
        </a:spcAft>
        <a:buClr>
          <a:srgbClr val="688727"/>
        </a:buClr>
        <a:buSzPct val="145000"/>
        <a:buFont typeface="Arial"/>
        <a:buChar char="•"/>
        <a:tabLst/>
        <a:defRPr sz="2400" b="0" i="0" u="none" strike="noStrike" cap="none" spc="0" baseline="0">
          <a:solidFill>
            <a:srgbClr val="000000"/>
          </a:solidFill>
          <a:uFillTx/>
          <a:latin typeface="Corbel"/>
          <a:ea typeface="Corbel"/>
          <a:cs typeface="Corbel"/>
          <a:sym typeface="Corbel"/>
        </a:defRPr>
      </a:lvl2pPr>
      <a:lvl3pPr marL="1295400" marR="0" indent="-381000" algn="l" defTabSz="457200" rtl="0" latinLnBrk="0">
        <a:lnSpc>
          <a:spcPct val="100000"/>
        </a:lnSpc>
        <a:spcBef>
          <a:spcPts val="600"/>
        </a:spcBef>
        <a:spcAft>
          <a:spcPts val="0"/>
        </a:spcAft>
        <a:buClr>
          <a:srgbClr val="688727"/>
        </a:buClr>
        <a:buSzPct val="145000"/>
        <a:buFont typeface="Arial"/>
        <a:buChar char="•"/>
        <a:tabLst/>
        <a:defRPr sz="2400" b="0" i="0" u="none" strike="noStrike" cap="none" spc="0" baseline="0">
          <a:solidFill>
            <a:srgbClr val="000000"/>
          </a:solidFill>
          <a:uFillTx/>
          <a:latin typeface="Corbel"/>
          <a:ea typeface="Corbel"/>
          <a:cs typeface="Corbel"/>
          <a:sym typeface="Corbel"/>
        </a:defRPr>
      </a:lvl3pPr>
      <a:lvl4pPr marL="1628775" marR="0" indent="-257175" algn="l" defTabSz="457200" rtl="0" latinLnBrk="0">
        <a:lnSpc>
          <a:spcPct val="100000"/>
        </a:lnSpc>
        <a:spcBef>
          <a:spcPts val="600"/>
        </a:spcBef>
        <a:spcAft>
          <a:spcPts val="0"/>
        </a:spcAft>
        <a:buClr>
          <a:srgbClr val="688727"/>
        </a:buClr>
        <a:buSzPct val="145000"/>
        <a:buFont typeface="Arial"/>
        <a:buChar char="•"/>
        <a:tabLst/>
        <a:defRPr sz="2400" b="0" i="0" u="none" strike="noStrike" cap="none" spc="0" baseline="0">
          <a:solidFill>
            <a:srgbClr val="000000"/>
          </a:solidFill>
          <a:uFillTx/>
          <a:latin typeface="Corbel"/>
          <a:ea typeface="Corbel"/>
          <a:cs typeface="Corbel"/>
          <a:sym typeface="Corbel"/>
        </a:defRPr>
      </a:lvl4pPr>
      <a:lvl5pPr marL="2122714" marR="0" indent="-293914" algn="l" defTabSz="457200" rtl="0" latinLnBrk="0">
        <a:lnSpc>
          <a:spcPct val="100000"/>
        </a:lnSpc>
        <a:spcBef>
          <a:spcPts val="600"/>
        </a:spcBef>
        <a:spcAft>
          <a:spcPts val="0"/>
        </a:spcAft>
        <a:buClr>
          <a:srgbClr val="688727"/>
        </a:buClr>
        <a:buSzPct val="145000"/>
        <a:buFont typeface="Arial"/>
        <a:buChar char="•"/>
        <a:tabLst/>
        <a:defRPr sz="2400" b="0" i="0" u="none" strike="noStrike" cap="none" spc="0" baseline="0">
          <a:solidFill>
            <a:srgbClr val="000000"/>
          </a:solidFill>
          <a:uFillTx/>
          <a:latin typeface="Corbel"/>
          <a:ea typeface="Corbel"/>
          <a:cs typeface="Corbel"/>
          <a:sym typeface="Corbel"/>
        </a:defRPr>
      </a:lvl5pPr>
      <a:lvl6pPr marL="2677885" marR="0" indent="-391885" algn="l" defTabSz="457200" rtl="0" latinLnBrk="0">
        <a:lnSpc>
          <a:spcPct val="100000"/>
        </a:lnSpc>
        <a:spcBef>
          <a:spcPts val="600"/>
        </a:spcBef>
        <a:spcAft>
          <a:spcPts val="0"/>
        </a:spcAft>
        <a:buClr>
          <a:srgbClr val="688727"/>
        </a:buClr>
        <a:buSzPct val="145000"/>
        <a:buFont typeface="Arial"/>
        <a:buChar char="•"/>
        <a:tabLst/>
        <a:defRPr sz="2400" b="0" i="0" u="none" strike="noStrike" cap="none" spc="0" baseline="0">
          <a:solidFill>
            <a:srgbClr val="000000"/>
          </a:solidFill>
          <a:uFillTx/>
          <a:latin typeface="Corbel"/>
          <a:ea typeface="Corbel"/>
          <a:cs typeface="Corbel"/>
          <a:sym typeface="Corbel"/>
        </a:defRPr>
      </a:lvl6pPr>
      <a:lvl7pPr marL="3135085" marR="0" indent="-391885" algn="l" defTabSz="457200" rtl="0" latinLnBrk="0">
        <a:lnSpc>
          <a:spcPct val="100000"/>
        </a:lnSpc>
        <a:spcBef>
          <a:spcPts val="600"/>
        </a:spcBef>
        <a:spcAft>
          <a:spcPts val="0"/>
        </a:spcAft>
        <a:buClr>
          <a:srgbClr val="688727"/>
        </a:buClr>
        <a:buSzPct val="145000"/>
        <a:buFont typeface="Arial"/>
        <a:buChar char="•"/>
        <a:tabLst/>
        <a:defRPr sz="2400" b="0" i="0" u="none" strike="noStrike" cap="none" spc="0" baseline="0">
          <a:solidFill>
            <a:srgbClr val="000000"/>
          </a:solidFill>
          <a:uFillTx/>
          <a:latin typeface="Corbel"/>
          <a:ea typeface="Corbel"/>
          <a:cs typeface="Corbel"/>
          <a:sym typeface="Corbel"/>
        </a:defRPr>
      </a:lvl7pPr>
      <a:lvl8pPr marL="3592285" marR="0" indent="-391885" algn="l" defTabSz="457200" rtl="0" latinLnBrk="0">
        <a:lnSpc>
          <a:spcPct val="100000"/>
        </a:lnSpc>
        <a:spcBef>
          <a:spcPts val="600"/>
        </a:spcBef>
        <a:spcAft>
          <a:spcPts val="0"/>
        </a:spcAft>
        <a:buClr>
          <a:srgbClr val="688727"/>
        </a:buClr>
        <a:buSzPct val="145000"/>
        <a:buFont typeface="Arial"/>
        <a:buChar char="•"/>
        <a:tabLst/>
        <a:defRPr sz="2400" b="0" i="0" u="none" strike="noStrike" cap="none" spc="0" baseline="0">
          <a:solidFill>
            <a:srgbClr val="000000"/>
          </a:solidFill>
          <a:uFillTx/>
          <a:latin typeface="Corbel"/>
          <a:ea typeface="Corbel"/>
          <a:cs typeface="Corbel"/>
          <a:sym typeface="Corbel"/>
        </a:defRPr>
      </a:lvl8pPr>
      <a:lvl9pPr marL="4049485" marR="0" indent="-391885" algn="l" defTabSz="457200" rtl="0" latinLnBrk="0">
        <a:lnSpc>
          <a:spcPct val="100000"/>
        </a:lnSpc>
        <a:spcBef>
          <a:spcPts val="600"/>
        </a:spcBef>
        <a:spcAft>
          <a:spcPts val="0"/>
        </a:spcAft>
        <a:buClr>
          <a:srgbClr val="688727"/>
        </a:buClr>
        <a:buSzPct val="145000"/>
        <a:buFont typeface="Arial"/>
        <a:buChar char="•"/>
        <a:tabLst/>
        <a:defRPr sz="2400" b="0" i="0" u="none" strike="noStrike" cap="none" spc="0" baseline="0">
          <a:solidFill>
            <a:srgbClr val="000000"/>
          </a:soli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orbel"/>
        </a:defRPr>
      </a:lvl1pPr>
      <a:lvl2pPr marL="0" marR="0" indent="4572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orbel"/>
        </a:defRPr>
      </a:lvl2pPr>
      <a:lvl3pPr marL="0" marR="0" indent="9144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orbel"/>
        </a:defRPr>
      </a:lvl3pPr>
      <a:lvl4pPr marL="0" marR="0" indent="13716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orbel"/>
        </a:defRPr>
      </a:lvl4pPr>
      <a:lvl5pPr marL="0" marR="0" indent="18288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orbel"/>
        </a:defRPr>
      </a:lvl5pPr>
      <a:lvl6pPr marL="0" marR="0" indent="22860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orbel"/>
        </a:defRPr>
      </a:lvl6pPr>
      <a:lvl7pPr marL="0" marR="0" indent="27432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orbel"/>
        </a:defRPr>
      </a:lvl7pPr>
      <a:lvl8pPr marL="0" marR="0" indent="32004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orbel"/>
        </a:defRPr>
      </a:lvl8pPr>
      <a:lvl9pPr marL="0" marR="0" indent="3657600" algn="r" defTabSz="4572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orbe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Rectangle 71"/>
          <p:cNvSpPr/>
          <p:nvPr/>
        </p:nvSpPr>
        <p:spPr>
          <a:xfrm>
            <a:off x="0" y="0"/>
            <a:ext cx="12192000" cy="6858000"/>
          </a:xfrm>
          <a:prstGeom prst="rect">
            <a:avLst/>
          </a:prstGeom>
          <a:ln w="12700">
            <a:miter lim="400000"/>
          </a:ln>
        </p:spPr>
        <p:txBody>
          <a:bodyPr lIns="45719" rIns="45719" anchor="ctr"/>
          <a:lstStyle/>
          <a:p>
            <a:pPr algn="ctr">
              <a:defRPr>
                <a:solidFill>
                  <a:srgbClr val="FFFFFF"/>
                </a:solidFill>
              </a:defRPr>
            </a:pPr>
            <a:endParaRPr/>
          </a:p>
        </p:txBody>
      </p:sp>
      <p:sp>
        <p:nvSpPr>
          <p:cNvPr id="171" name="Rounded Rectangle 16"/>
          <p:cNvSpPr/>
          <p:nvPr/>
        </p:nvSpPr>
        <p:spPr>
          <a:xfrm>
            <a:off x="643467" y="648930"/>
            <a:ext cx="10859558" cy="5565601"/>
          </a:xfrm>
          <a:prstGeom prst="roundRect">
            <a:avLst>
              <a:gd name="adj" fmla="val 4834"/>
            </a:avLst>
          </a:prstGeom>
          <a:solidFill>
            <a:srgbClr val="FFFFFF"/>
          </a:solidFill>
          <a:ln w="38100" cap="rnd">
            <a:solidFill>
              <a:srgbClr val="B2B7B8"/>
            </a:solidFill>
          </a:ln>
        </p:spPr>
        <p:txBody>
          <a:bodyPr lIns="45719" rIns="45719" anchor="ctr"/>
          <a:lstStyle/>
          <a:p>
            <a:pPr algn="ctr">
              <a:defRPr>
                <a:solidFill>
                  <a:srgbClr val="FFFFFF"/>
                </a:solidFill>
              </a:defRPr>
            </a:pPr>
            <a:endParaRPr/>
          </a:p>
        </p:txBody>
      </p:sp>
      <p:pic>
        <p:nvPicPr>
          <p:cNvPr id="172" name="Picture 2" descr="Picture 2"/>
          <p:cNvPicPr>
            <a:picLocks noChangeAspect="1"/>
          </p:cNvPicPr>
          <p:nvPr/>
        </p:nvPicPr>
        <p:blipFill>
          <a:blip r:embed="rId2"/>
          <a:srcRect l="5057" t="51852" r="5741" b="2591"/>
          <a:stretch>
            <a:fillRect/>
          </a:stretch>
        </p:blipFill>
        <p:spPr>
          <a:xfrm>
            <a:off x="1044025" y="980524"/>
            <a:ext cx="7526958" cy="4896951"/>
          </a:xfrm>
          <a:prstGeom prst="rect">
            <a:avLst/>
          </a:prstGeom>
          <a:ln w="12700">
            <a:miter lim="400000"/>
          </a:ln>
          <a:effectLst>
            <a:outerShdw blurRad="63500" rotWithShape="0">
              <a:srgbClr val="000000">
                <a:alpha val="40000"/>
              </a:srgbClr>
            </a:outerShdw>
          </a:effectLst>
        </p:spPr>
      </p:pic>
      <p:sp>
        <p:nvSpPr>
          <p:cNvPr id="173" name="Slide Number Placeholder 1"/>
          <p:cNvSpPr txBox="1">
            <a:spLocks noGrp="1"/>
          </p:cNvSpPr>
          <p:nvPr>
            <p:ph type="sldNum" sz="quarter" idx="4294967295"/>
          </p:nvPr>
        </p:nvSpPr>
        <p:spPr>
          <a:xfrm>
            <a:off x="11283020" y="6376221"/>
            <a:ext cx="220004" cy="33308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lvl1pPr defTabSz="914400">
              <a:lnSpc>
                <a:spcPct val="90000"/>
              </a:lnSpc>
              <a:spcBef>
                <a:spcPts val="600"/>
              </a:spcBef>
              <a:defRPr sz="1800">
                <a:latin typeface="+mn-lt"/>
                <a:ea typeface="+mn-ea"/>
                <a:cs typeface="+mn-cs"/>
                <a:sym typeface="Calibri"/>
              </a:defRPr>
            </a:lvl1pPr>
          </a:lstStyle>
          <a:p>
            <a:fld id="{86CB4B4D-7CA3-9044-876B-883B54F8677D}" type="slidenum">
              <a:t>1</a:t>
            </a:fld>
            <a:endParaRPr/>
          </a:p>
        </p:txBody>
      </p:sp>
      <p:pic>
        <p:nvPicPr>
          <p:cNvPr id="174" name="Picture 5" descr="Picture 5"/>
          <p:cNvPicPr>
            <a:picLocks noChangeAspect="1"/>
          </p:cNvPicPr>
          <p:nvPr/>
        </p:nvPicPr>
        <p:blipFill>
          <a:blip r:embed="rId3"/>
          <a:stretch>
            <a:fillRect/>
          </a:stretch>
        </p:blipFill>
        <p:spPr>
          <a:xfrm>
            <a:off x="8971542" y="2707028"/>
            <a:ext cx="2003975" cy="101724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iterate>
                                    <p:tmAbs val="0"/>
                                  </p:iterate>
                                  <p:childTnLst>
                                    <p:set>
                                      <p:cBhvr>
                                        <p:cTn id="6" fill="hold"/>
                                        <p:tgtEl>
                                          <p:spTgt spid="174"/>
                                        </p:tgtEl>
                                        <p:attrNameLst>
                                          <p:attrName>style.visibility</p:attrName>
                                        </p:attrNameLst>
                                      </p:cBhvr>
                                      <p:to>
                                        <p:strVal val="visible"/>
                                      </p:to>
                                    </p:set>
                                    <p:anim calcmode="lin" valueType="num">
                                      <p:cBhvr>
                                        <p:cTn id="7" dur="2250" fill="hold"/>
                                        <p:tgtEl>
                                          <p:spTgt spid="174"/>
                                        </p:tgtEl>
                                        <p:attrNameLst>
                                          <p:attrName>ppt_w</p:attrName>
                                        </p:attrNameLst>
                                      </p:cBhvr>
                                      <p:tavLst>
                                        <p:tav tm="0">
                                          <p:val>
                                            <p:fltVal val="0"/>
                                          </p:val>
                                        </p:tav>
                                        <p:tav tm="100000">
                                          <p:val>
                                            <p:strVal val="#ppt_w"/>
                                          </p:val>
                                        </p:tav>
                                      </p:tavLst>
                                    </p:anim>
                                    <p:anim calcmode="lin" valueType="num">
                                      <p:cBhvr>
                                        <p:cTn id="8" dur="2250" fill="hold"/>
                                        <p:tgtEl>
                                          <p:spTgt spid="1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0" name="Footer Placeholder 3"/>
          <p:cNvSpPr txBox="1"/>
          <p:nvPr/>
        </p:nvSpPr>
        <p:spPr>
          <a:xfrm>
            <a:off x="45719" y="6596397"/>
            <a:ext cx="12100562" cy="228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914400">
              <a:defRPr sz="1000">
                <a:solidFill>
                  <a:srgbClr val="B7BCBD"/>
                </a:solidFill>
                <a:latin typeface="+mn-lt"/>
                <a:ea typeface="+mn-ea"/>
                <a:cs typeface="+mn-cs"/>
                <a:sym typeface="Calibri"/>
              </a:defRPr>
            </a:lvl1pPr>
          </a:lstStyle>
          <a:p>
            <a:r>
              <a:t>Department of Virginia</a:t>
            </a:r>
          </a:p>
        </p:txBody>
      </p:sp>
      <p:sp>
        <p:nvSpPr>
          <p:cNvPr id="231" name="Title 6"/>
          <p:cNvSpPr txBox="1">
            <a:spLocks noGrp="1"/>
          </p:cNvSpPr>
          <p:nvPr>
            <p:ph type="title"/>
          </p:nvPr>
        </p:nvSpPr>
        <p:spPr>
          <a:xfrm>
            <a:off x="2017821" y="69573"/>
            <a:ext cx="9164530" cy="584777"/>
          </a:xfrm>
          <a:prstGeom prst="rect">
            <a:avLst/>
          </a:prstGeom>
          <a:ln w="9525">
            <a:solidFill>
              <a:srgbClr val="BCDA7E"/>
            </a:solidFill>
            <a:round/>
          </a:ln>
        </p:spPr>
        <p:txBody>
          <a:bodyPr/>
          <a:lstStyle/>
          <a:p>
            <a:pPr>
              <a:defRPr sz="3200" b="1" spc="100">
                <a:solidFill>
                  <a:srgbClr val="404040"/>
                </a:solidFill>
                <a:effectLst>
                  <a:outerShdw blurRad="38100" dist="38100" dir="2700000" rotWithShape="0">
                    <a:srgbClr val="000000">
                      <a:alpha val="43137"/>
                    </a:srgbClr>
                  </a:outerShdw>
                </a:effectLst>
                <a:latin typeface="Arial"/>
                <a:ea typeface="Arial"/>
                <a:cs typeface="Arial"/>
                <a:sym typeface="Arial"/>
              </a:defRPr>
            </a:pPr>
            <a:r>
              <a:rPr dirty="0"/>
              <a:t>Fund</a:t>
            </a:r>
            <a:r>
              <a:rPr dirty="0">
                <a:solidFill>
                  <a:schemeClr val="tx1"/>
                </a:solidFill>
              </a:rPr>
              <a:t>s</a:t>
            </a:r>
            <a:r>
              <a:rPr dirty="0"/>
              <a:t> Distribution-Both Inc.</a:t>
            </a:r>
          </a:p>
        </p:txBody>
      </p:sp>
      <p:sp>
        <p:nvSpPr>
          <p:cNvPr id="232" name="Slide Number Placeholder 4"/>
          <p:cNvSpPr txBox="1">
            <a:spLocks noGrp="1"/>
          </p:cNvSpPr>
          <p:nvPr>
            <p:ph type="sldNum" sz="quarter" idx="4294967295"/>
          </p:nvPr>
        </p:nvSpPr>
        <p:spPr>
          <a:xfrm>
            <a:off x="11601450" y="6388289"/>
            <a:ext cx="232878" cy="22851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solidFill>
                  <a:srgbClr val="888888"/>
                </a:solidFill>
                <a:latin typeface="+mn-lt"/>
                <a:ea typeface="+mn-ea"/>
                <a:cs typeface="+mn-cs"/>
                <a:sym typeface="Calibri"/>
              </a:defRPr>
            </a:lvl1pPr>
          </a:lstStyle>
          <a:p>
            <a:fld id="{86CB4B4D-7CA3-9044-876B-883B54F8677D}" type="slidenum">
              <a:t>10</a:t>
            </a:fld>
            <a:endParaRPr/>
          </a:p>
        </p:txBody>
      </p:sp>
      <p:pic>
        <p:nvPicPr>
          <p:cNvPr id="233" name="Picture 5" descr="Picture 5"/>
          <p:cNvPicPr>
            <a:picLocks noChangeAspect="1"/>
          </p:cNvPicPr>
          <p:nvPr/>
        </p:nvPicPr>
        <p:blipFill>
          <a:blip r:embed="rId3"/>
          <a:stretch>
            <a:fillRect/>
          </a:stretch>
        </p:blipFill>
        <p:spPr>
          <a:xfrm>
            <a:off x="56481" y="69573"/>
            <a:ext cx="761428" cy="584777"/>
          </a:xfrm>
          <a:prstGeom prst="rect">
            <a:avLst/>
          </a:prstGeom>
          <a:ln w="12700">
            <a:miter lim="400000"/>
          </a:ln>
          <a:effectLst>
            <a:outerShdw blurRad="50800" dist="38100" dir="2700000" rotWithShape="0">
              <a:srgbClr val="000000">
                <a:alpha val="40000"/>
              </a:srgbClr>
            </a:outerShdw>
          </a:effectLst>
        </p:spPr>
      </p:pic>
      <p:sp>
        <p:nvSpPr>
          <p:cNvPr id="234" name="Shift Sign-In sheets MUST be sent to the Department Coordinator upon conclusion of the event…"/>
          <p:cNvSpPr txBox="1"/>
          <p:nvPr/>
        </p:nvSpPr>
        <p:spPr>
          <a:xfrm>
            <a:off x="1480713" y="1231794"/>
            <a:ext cx="10353616" cy="50881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1739900">
              <a:lnSpc>
                <a:spcPct val="90000"/>
              </a:lnSpc>
              <a:spcBef>
                <a:spcPts val="3200"/>
              </a:spcBef>
              <a:defRPr sz="2400">
                <a:latin typeface="Arial"/>
                <a:ea typeface="Arial"/>
                <a:cs typeface="Arial"/>
                <a:sym typeface="Arial"/>
              </a:defRPr>
            </a:pPr>
            <a:r>
              <a:rPr dirty="0"/>
              <a:t>                                         </a:t>
            </a:r>
            <a:r>
              <a:rPr b="1" dirty="0">
                <a:latin typeface="Arial" panose="020B0604020202020204" pitchFamily="34" charset="0"/>
                <a:cs typeface="Arial" panose="020B0604020202020204" pitchFamily="34" charset="0"/>
              </a:rPr>
              <a:t>Single Chapter </a:t>
            </a:r>
            <a:endParaRPr sz="3200" b="1" dirty="0">
              <a:latin typeface="Arial" panose="020B0604020202020204" pitchFamily="34" charset="0"/>
              <a:ea typeface="Graphik"/>
              <a:cs typeface="Arial" panose="020B0604020202020204" pitchFamily="34" charset="0"/>
              <a:sym typeface="Graphik"/>
            </a:endParaRPr>
          </a:p>
          <a:p>
            <a:pPr marL="368300" indent="-368300" defTabSz="1739900">
              <a:lnSpc>
                <a:spcPct val="90000"/>
              </a:lnSpc>
              <a:spcBef>
                <a:spcPts val="3200"/>
              </a:spcBef>
              <a:buClr>
                <a:srgbClr val="000000"/>
              </a:buClr>
              <a:buSzPct val="100000"/>
              <a:buChar char="•"/>
              <a:defRPr sz="2400">
                <a:latin typeface="Arial"/>
                <a:ea typeface="Arial"/>
                <a:cs typeface="Arial"/>
                <a:sym typeface="Arial"/>
              </a:defRPr>
            </a:pPr>
            <a:r>
              <a:rPr dirty="0">
                <a:solidFill>
                  <a:schemeClr val="tx1"/>
                </a:solidFill>
              </a:rPr>
              <a:t>Shift Sign-in sheets MUST be sent to the Department Coordinator upon conclusion of the event</a:t>
            </a:r>
            <a:endParaRPr sz="3200" dirty="0">
              <a:solidFill>
                <a:schemeClr val="tx1"/>
              </a:solidFill>
              <a:latin typeface="Graphik"/>
              <a:ea typeface="Graphik"/>
              <a:cs typeface="Graphik"/>
              <a:sym typeface="Graphik"/>
            </a:endParaRPr>
          </a:p>
          <a:p>
            <a:pPr marL="368300" indent="-368300" defTabSz="1739900">
              <a:lnSpc>
                <a:spcPct val="90000"/>
              </a:lnSpc>
              <a:spcBef>
                <a:spcPts val="3200"/>
              </a:spcBef>
              <a:buClr>
                <a:srgbClr val="000000"/>
              </a:buClr>
              <a:buSzPct val="100000"/>
              <a:buChar char="•"/>
              <a:defRPr sz="2400">
                <a:latin typeface="Arial"/>
                <a:ea typeface="Arial"/>
                <a:cs typeface="Arial"/>
                <a:sym typeface="Arial"/>
              </a:defRPr>
            </a:pPr>
            <a:r>
              <a:rPr dirty="0">
                <a:solidFill>
                  <a:schemeClr val="tx1"/>
                </a:solidFill>
              </a:rPr>
              <a:t>BOTH Inc. will provide a spreadsheet of deposits to the Department Coordinator that reflects the total funds collected</a:t>
            </a:r>
            <a:endParaRPr sz="3200" dirty="0">
              <a:solidFill>
                <a:schemeClr val="tx1"/>
              </a:solidFill>
              <a:latin typeface="Graphik"/>
              <a:ea typeface="Graphik"/>
              <a:cs typeface="Graphik"/>
              <a:sym typeface="Graphik"/>
            </a:endParaRPr>
          </a:p>
          <a:p>
            <a:pPr marL="736600" lvl="1" indent="-368300" defTabSz="1739900">
              <a:lnSpc>
                <a:spcPct val="90000"/>
              </a:lnSpc>
              <a:spcBef>
                <a:spcPts val="3200"/>
              </a:spcBef>
              <a:buClr>
                <a:srgbClr val="000000"/>
              </a:buClr>
              <a:buSzPct val="100000"/>
              <a:buChar char="•"/>
              <a:defRPr sz="2400">
                <a:latin typeface="Arial"/>
                <a:ea typeface="Arial"/>
                <a:cs typeface="Arial"/>
                <a:sym typeface="Arial"/>
              </a:defRPr>
            </a:pPr>
            <a:r>
              <a:rPr dirty="0">
                <a:solidFill>
                  <a:schemeClr val="tx1"/>
                </a:solidFill>
              </a:rPr>
              <a:t>BOTH Inc. will send a check for 83% of the proceeds to the Chapters</a:t>
            </a:r>
            <a:endParaRPr sz="3200" dirty="0">
              <a:solidFill>
                <a:schemeClr val="tx1"/>
              </a:solidFill>
              <a:latin typeface="Graphik"/>
              <a:ea typeface="Graphik"/>
              <a:cs typeface="Graphik"/>
              <a:sym typeface="Graphik"/>
            </a:endParaRPr>
          </a:p>
          <a:p>
            <a:pPr marL="736600" lvl="1" indent="-368300" defTabSz="1739900">
              <a:lnSpc>
                <a:spcPct val="90000"/>
              </a:lnSpc>
              <a:spcBef>
                <a:spcPts val="3200"/>
              </a:spcBef>
              <a:buClr>
                <a:srgbClr val="000000"/>
              </a:buClr>
              <a:buSzPct val="100000"/>
              <a:buChar char="•"/>
              <a:defRPr sz="2400">
                <a:latin typeface="Arial"/>
                <a:ea typeface="Arial"/>
                <a:cs typeface="Arial"/>
                <a:sym typeface="Arial"/>
              </a:defRPr>
            </a:pPr>
            <a:r>
              <a:rPr dirty="0">
                <a:solidFill>
                  <a:schemeClr val="tx1"/>
                </a:solidFill>
              </a:rPr>
              <a:t>The remaining 17% of the gross donations will be sent to the Department of Virginia</a:t>
            </a: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a14="http://schemas.microsoft.com/office/drawing/2010/main" xmlns:m="http://schemas.openxmlformats.org/officeDocument/2006/math"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6" name="Footer Placeholder 3"/>
          <p:cNvSpPr txBox="1"/>
          <p:nvPr/>
        </p:nvSpPr>
        <p:spPr>
          <a:xfrm>
            <a:off x="45719" y="6596397"/>
            <a:ext cx="12100562" cy="228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914400">
              <a:defRPr sz="1000">
                <a:solidFill>
                  <a:srgbClr val="B7BCBD"/>
                </a:solidFill>
                <a:latin typeface="+mn-lt"/>
                <a:ea typeface="+mn-ea"/>
                <a:cs typeface="+mn-cs"/>
                <a:sym typeface="Calibri"/>
              </a:defRPr>
            </a:lvl1pPr>
          </a:lstStyle>
          <a:p>
            <a:r>
              <a:t>Department of Virginia</a:t>
            </a:r>
          </a:p>
        </p:txBody>
      </p:sp>
      <p:sp>
        <p:nvSpPr>
          <p:cNvPr id="237" name="Title 6"/>
          <p:cNvSpPr txBox="1">
            <a:spLocks noGrp="1"/>
          </p:cNvSpPr>
          <p:nvPr>
            <p:ph type="title"/>
          </p:nvPr>
        </p:nvSpPr>
        <p:spPr>
          <a:xfrm>
            <a:off x="2017821" y="69573"/>
            <a:ext cx="9164530" cy="584777"/>
          </a:xfrm>
          <a:prstGeom prst="rect">
            <a:avLst/>
          </a:prstGeom>
          <a:ln w="9525">
            <a:solidFill>
              <a:srgbClr val="BCDA7E"/>
            </a:solidFill>
            <a:round/>
          </a:ln>
        </p:spPr>
        <p:txBody>
          <a:bodyPr/>
          <a:lstStyle>
            <a:lvl1pPr>
              <a:defRPr sz="3200" b="1" spc="100">
                <a:solidFill>
                  <a:srgbClr val="404040"/>
                </a:solidFill>
                <a:effectLst>
                  <a:outerShdw blurRad="38100" dist="38100" dir="2700000" rotWithShape="0">
                    <a:srgbClr val="000000">
                      <a:alpha val="43137"/>
                    </a:srgbClr>
                  </a:outerShdw>
                </a:effectLst>
                <a:latin typeface="Arial"/>
                <a:ea typeface="Arial"/>
                <a:cs typeface="Arial"/>
                <a:sym typeface="Arial"/>
              </a:defRPr>
            </a:lvl1pPr>
          </a:lstStyle>
          <a:p>
            <a:r>
              <a:t>Funds Distribution-Both Inc.</a:t>
            </a:r>
          </a:p>
        </p:txBody>
      </p:sp>
      <p:sp>
        <p:nvSpPr>
          <p:cNvPr id="238" name="Slide Number Placeholder 4"/>
          <p:cNvSpPr txBox="1">
            <a:spLocks noGrp="1"/>
          </p:cNvSpPr>
          <p:nvPr>
            <p:ph type="sldNum" sz="quarter" idx="4294967295"/>
          </p:nvPr>
        </p:nvSpPr>
        <p:spPr>
          <a:xfrm>
            <a:off x="11601450" y="6388289"/>
            <a:ext cx="232878" cy="22851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solidFill>
                  <a:srgbClr val="888888"/>
                </a:solidFill>
                <a:latin typeface="+mn-lt"/>
                <a:ea typeface="+mn-ea"/>
                <a:cs typeface="+mn-cs"/>
                <a:sym typeface="Calibri"/>
              </a:defRPr>
            </a:lvl1pPr>
          </a:lstStyle>
          <a:p>
            <a:fld id="{86CB4B4D-7CA3-9044-876B-883B54F8677D}" type="slidenum">
              <a:t>11</a:t>
            </a:fld>
            <a:endParaRPr/>
          </a:p>
        </p:txBody>
      </p:sp>
      <p:pic>
        <p:nvPicPr>
          <p:cNvPr id="239" name="Picture 5" descr="Picture 5"/>
          <p:cNvPicPr>
            <a:picLocks noChangeAspect="1"/>
          </p:cNvPicPr>
          <p:nvPr/>
        </p:nvPicPr>
        <p:blipFill>
          <a:blip r:embed="rId2"/>
          <a:stretch>
            <a:fillRect/>
          </a:stretch>
        </p:blipFill>
        <p:spPr>
          <a:xfrm>
            <a:off x="56481" y="69573"/>
            <a:ext cx="761428" cy="584777"/>
          </a:xfrm>
          <a:prstGeom prst="rect">
            <a:avLst/>
          </a:prstGeom>
          <a:ln w="12700">
            <a:miter lim="400000"/>
          </a:ln>
          <a:effectLst>
            <a:outerShdw blurRad="50800" dist="38100" dir="2700000" rotWithShape="0">
              <a:srgbClr val="000000">
                <a:alpha val="40000"/>
              </a:srgbClr>
            </a:outerShdw>
          </a:effectLst>
        </p:spPr>
      </p:pic>
      <p:sp>
        <p:nvSpPr>
          <p:cNvPr id="240" name="Shift Sign-In sheets MUST be sent to the Department Coordinator upon conclusion of the event…"/>
          <p:cNvSpPr txBox="1"/>
          <p:nvPr/>
        </p:nvSpPr>
        <p:spPr>
          <a:xfrm>
            <a:off x="1299453" y="1213092"/>
            <a:ext cx="10534875" cy="4526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1603316">
              <a:lnSpc>
                <a:spcPct val="81000"/>
              </a:lnSpc>
              <a:spcBef>
                <a:spcPts val="2900"/>
              </a:spcBef>
              <a:defRPr sz="2134">
                <a:latin typeface="Arial"/>
                <a:ea typeface="Arial"/>
                <a:cs typeface="Arial"/>
                <a:sym typeface="Arial"/>
              </a:defRPr>
            </a:pPr>
            <a:r>
              <a:rPr sz="2400" dirty="0"/>
              <a:t>                                         </a:t>
            </a:r>
            <a:r>
              <a:rPr sz="2400" b="1" dirty="0">
                <a:latin typeface="Arial" panose="020B0604020202020204" pitchFamily="34" charset="0"/>
                <a:cs typeface="Arial" panose="020B0604020202020204" pitchFamily="34" charset="0"/>
              </a:rPr>
              <a:t>Two or More Chapters</a:t>
            </a:r>
            <a:endParaRPr sz="2400" b="1" dirty="0">
              <a:latin typeface="Arial" panose="020B0604020202020204" pitchFamily="34" charset="0"/>
              <a:ea typeface="Graphik"/>
              <a:cs typeface="Arial" panose="020B0604020202020204" pitchFamily="34" charset="0"/>
              <a:sym typeface="Graphik"/>
            </a:endParaRPr>
          </a:p>
          <a:p>
            <a:pPr marL="339387" indent="-339387" defTabSz="1603316">
              <a:lnSpc>
                <a:spcPct val="81000"/>
              </a:lnSpc>
              <a:spcBef>
                <a:spcPts val="2900"/>
              </a:spcBef>
              <a:buClr>
                <a:srgbClr val="000000"/>
              </a:buClr>
              <a:buSzPct val="100000"/>
              <a:buChar char="•"/>
              <a:defRPr sz="2134">
                <a:latin typeface="Arial"/>
                <a:ea typeface="Arial"/>
                <a:cs typeface="Arial"/>
                <a:sym typeface="Arial"/>
              </a:defRPr>
            </a:pPr>
            <a:r>
              <a:rPr dirty="0">
                <a:solidFill>
                  <a:schemeClr val="tx1"/>
                </a:solidFill>
              </a:rPr>
              <a:t>Shift Sign-in sheets MUST be sent to the Department Coordinator upon conclusion of the event</a:t>
            </a:r>
            <a:endParaRPr sz="2910" dirty="0">
              <a:solidFill>
                <a:schemeClr val="tx1"/>
              </a:solidFill>
              <a:latin typeface="Graphik"/>
              <a:ea typeface="Graphik"/>
              <a:cs typeface="Graphik"/>
              <a:sym typeface="Graphik"/>
            </a:endParaRPr>
          </a:p>
          <a:p>
            <a:pPr marL="339387" indent="-339387" defTabSz="1603316">
              <a:lnSpc>
                <a:spcPct val="81000"/>
              </a:lnSpc>
              <a:spcBef>
                <a:spcPts val="2900"/>
              </a:spcBef>
              <a:buClr>
                <a:srgbClr val="000000"/>
              </a:buClr>
              <a:buSzPct val="100000"/>
              <a:buChar char="•"/>
              <a:defRPr sz="2134">
                <a:latin typeface="Arial"/>
                <a:ea typeface="Arial"/>
                <a:cs typeface="Arial"/>
                <a:sym typeface="Arial"/>
              </a:defRPr>
            </a:pPr>
            <a:r>
              <a:rPr dirty="0">
                <a:solidFill>
                  <a:schemeClr val="tx1"/>
                </a:solidFill>
              </a:rPr>
              <a:t>The GC Corporate Office will send a check for 17% of the gross donations to the Department of Virginia</a:t>
            </a:r>
            <a:endParaRPr sz="2910" dirty="0">
              <a:solidFill>
                <a:schemeClr val="tx1"/>
              </a:solidFill>
              <a:latin typeface="Graphik"/>
              <a:ea typeface="Graphik"/>
              <a:cs typeface="Graphik"/>
              <a:sym typeface="Graphik"/>
            </a:endParaRPr>
          </a:p>
          <a:p>
            <a:pPr marL="339387" indent="-339387" defTabSz="1603316">
              <a:spcBef>
                <a:spcPts val="2900"/>
              </a:spcBef>
              <a:buClr>
                <a:srgbClr val="000000"/>
              </a:buClr>
              <a:buSzPct val="100000"/>
              <a:buChar char="•"/>
              <a:defRPr sz="2134">
                <a:latin typeface="Arial"/>
                <a:ea typeface="Arial"/>
                <a:cs typeface="Arial"/>
                <a:sym typeface="Arial"/>
              </a:defRPr>
            </a:pPr>
            <a:r>
              <a:rPr dirty="0">
                <a:solidFill>
                  <a:schemeClr val="tx1"/>
                </a:solidFill>
              </a:rPr>
              <a:t>The Department Coordinator will verify the Sign-in sheets and authorize distribution of the remaining 83% of gross donated funds to the Chapters, based on the </a:t>
            </a:r>
            <a:r>
              <a:rPr lang="en-US" dirty="0">
                <a:solidFill>
                  <a:schemeClr val="tx1"/>
                </a:solidFill>
              </a:rPr>
              <a:t>MOA</a:t>
            </a:r>
            <a:r>
              <a:rPr dirty="0">
                <a:solidFill>
                  <a:srgbClr val="FF0000"/>
                </a:solidFill>
              </a:rPr>
              <a:t> </a:t>
            </a:r>
            <a:r>
              <a:rPr dirty="0">
                <a:solidFill>
                  <a:schemeClr val="tx1"/>
                </a:solidFill>
              </a:rPr>
              <a:t>between the sharing Chapters</a:t>
            </a:r>
            <a:endParaRPr sz="2910" dirty="0">
              <a:solidFill>
                <a:schemeClr val="tx1"/>
              </a:solidFill>
              <a:latin typeface="Graphik"/>
              <a:ea typeface="Graphik"/>
              <a:cs typeface="Graphik"/>
              <a:sym typeface="Graphik"/>
            </a:endParaRPr>
          </a:p>
          <a:p>
            <a:pPr marL="339387" indent="-339387" defTabSz="1603316">
              <a:lnSpc>
                <a:spcPct val="81000"/>
              </a:lnSpc>
              <a:spcBef>
                <a:spcPts val="2900"/>
              </a:spcBef>
              <a:buClr>
                <a:srgbClr val="000000"/>
              </a:buClr>
              <a:buSzPct val="100000"/>
              <a:buChar char="•"/>
              <a:defRPr sz="2134">
                <a:latin typeface="Arial"/>
                <a:ea typeface="Arial"/>
                <a:cs typeface="Arial"/>
                <a:sym typeface="Arial"/>
              </a:defRPr>
            </a:pPr>
            <a:r>
              <a:rPr dirty="0">
                <a:solidFill>
                  <a:schemeClr val="tx1"/>
                </a:solidFill>
              </a:rPr>
              <a:t>BOTH Inc. will send checks to the Chapters, as directed by the Department Coordinator</a:t>
            </a: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a14="http://schemas.microsoft.com/office/drawing/2010/main" xmlns:m="http://schemas.openxmlformats.org/officeDocument/2006/math"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8" name="Footer Placeholder 3"/>
          <p:cNvSpPr txBox="1"/>
          <p:nvPr/>
        </p:nvSpPr>
        <p:spPr>
          <a:xfrm>
            <a:off x="45719" y="6596397"/>
            <a:ext cx="12100562" cy="2285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defTabSz="914400">
              <a:defRPr sz="1000">
                <a:solidFill>
                  <a:srgbClr val="B7BCBD"/>
                </a:solidFill>
                <a:latin typeface="+mn-lt"/>
                <a:ea typeface="+mn-ea"/>
                <a:cs typeface="+mn-cs"/>
                <a:sym typeface="Calibri"/>
              </a:defRPr>
            </a:lvl1pPr>
          </a:lstStyle>
          <a:p>
            <a:r>
              <a:t>Department of Virginia</a:t>
            </a:r>
          </a:p>
        </p:txBody>
      </p:sp>
      <p:sp>
        <p:nvSpPr>
          <p:cNvPr id="249" name="Title 6"/>
          <p:cNvSpPr txBox="1">
            <a:spLocks noGrp="1"/>
          </p:cNvSpPr>
          <p:nvPr>
            <p:ph type="title"/>
          </p:nvPr>
        </p:nvSpPr>
        <p:spPr>
          <a:xfrm>
            <a:off x="2017821" y="69573"/>
            <a:ext cx="9164530" cy="1048525"/>
          </a:xfrm>
          <a:prstGeom prst="rect">
            <a:avLst/>
          </a:prstGeom>
          <a:ln w="9525">
            <a:solidFill>
              <a:srgbClr val="BCDA7E"/>
            </a:solidFill>
            <a:round/>
          </a:ln>
        </p:spPr>
        <p:txBody>
          <a:bodyPr>
            <a:normAutofit fontScale="90000"/>
          </a:bodyPr>
          <a:lstStyle>
            <a:lvl1pPr>
              <a:defRPr sz="3200" b="1" spc="100">
                <a:solidFill>
                  <a:srgbClr val="404040"/>
                </a:solidFill>
                <a:effectLst>
                  <a:outerShdw blurRad="38100" dist="38100" dir="2700000" rotWithShape="0">
                    <a:srgbClr val="000000">
                      <a:alpha val="43137"/>
                    </a:srgbClr>
                  </a:outerShdw>
                </a:effectLst>
                <a:latin typeface="Arial"/>
                <a:ea typeface="Arial"/>
                <a:cs typeface="Arial"/>
                <a:sym typeface="Arial"/>
              </a:defRPr>
            </a:lvl1pPr>
          </a:lstStyle>
          <a:p>
            <a:r>
              <a:rPr lang="en-US" dirty="0"/>
              <a:t>New </a:t>
            </a:r>
            <a:r>
              <a:rPr dirty="0"/>
              <a:t>Funds Distribution</a:t>
            </a:r>
            <a:r>
              <a:rPr lang="en-US" dirty="0"/>
              <a:t> for Independent Franchise</a:t>
            </a:r>
            <a:endParaRPr dirty="0"/>
          </a:p>
        </p:txBody>
      </p:sp>
      <p:sp>
        <p:nvSpPr>
          <p:cNvPr id="250" name="Slide Number Placeholder 4"/>
          <p:cNvSpPr txBox="1">
            <a:spLocks noGrp="1"/>
          </p:cNvSpPr>
          <p:nvPr>
            <p:ph type="sldNum" sz="quarter" idx="4294967295"/>
          </p:nvPr>
        </p:nvSpPr>
        <p:spPr>
          <a:xfrm>
            <a:off x="11601450" y="6388289"/>
            <a:ext cx="232878" cy="22851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914400">
              <a:defRPr>
                <a:solidFill>
                  <a:srgbClr val="888888"/>
                </a:solidFill>
                <a:latin typeface="+mn-lt"/>
                <a:ea typeface="+mn-ea"/>
                <a:cs typeface="+mn-cs"/>
                <a:sym typeface="Calibri"/>
              </a:defRPr>
            </a:lvl1pPr>
          </a:lstStyle>
          <a:p>
            <a:fld id="{86CB4B4D-7CA3-9044-876B-883B54F8677D}" type="slidenum">
              <a:rPr/>
              <a:t>12</a:t>
            </a:fld>
            <a:endParaRPr/>
          </a:p>
        </p:txBody>
      </p:sp>
      <p:pic>
        <p:nvPicPr>
          <p:cNvPr id="251" name="Picture 5" descr="Picture 5"/>
          <p:cNvPicPr>
            <a:picLocks noChangeAspect="1"/>
          </p:cNvPicPr>
          <p:nvPr/>
        </p:nvPicPr>
        <p:blipFill>
          <a:blip r:embed="rId3"/>
          <a:stretch>
            <a:fillRect/>
          </a:stretch>
        </p:blipFill>
        <p:spPr>
          <a:xfrm>
            <a:off x="56481" y="69573"/>
            <a:ext cx="761428" cy="584777"/>
          </a:xfrm>
          <a:prstGeom prst="rect">
            <a:avLst/>
          </a:prstGeom>
          <a:ln w="12700">
            <a:miter lim="400000"/>
          </a:ln>
          <a:effectLst>
            <a:outerShdw blurRad="50800" dist="38100" dir="2700000" rotWithShape="0">
              <a:srgbClr val="000000">
                <a:alpha val="40000"/>
              </a:srgbClr>
            </a:outerShdw>
          </a:effectLst>
        </p:spPr>
      </p:pic>
      <p:sp>
        <p:nvSpPr>
          <p:cNvPr id="252" name="Shift Sign-In sheets MUST be sent to the Department Coordinator upon conclusion of the event…"/>
          <p:cNvSpPr txBox="1"/>
          <p:nvPr/>
        </p:nvSpPr>
        <p:spPr>
          <a:xfrm>
            <a:off x="1299453" y="1213092"/>
            <a:ext cx="10534875" cy="4526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1652903">
              <a:lnSpc>
                <a:spcPct val="90000"/>
              </a:lnSpc>
              <a:spcBef>
                <a:spcPts val="3000"/>
              </a:spcBef>
              <a:defRPr sz="2200">
                <a:latin typeface="Arial"/>
                <a:ea typeface="Arial"/>
                <a:cs typeface="Arial"/>
                <a:sym typeface="Arial"/>
              </a:defRPr>
            </a:lvl1pPr>
          </a:lstStyle>
          <a:p>
            <a:r>
              <a:t>                                                </a:t>
            </a:r>
            <a:endParaRPr sz="3000">
              <a:latin typeface="Graphik"/>
              <a:ea typeface="Graphik"/>
              <a:cs typeface="Graphik"/>
              <a:sym typeface="Graphik"/>
            </a:endParaRPr>
          </a:p>
        </p:txBody>
      </p:sp>
      <p:sp>
        <p:nvSpPr>
          <p:cNvPr id="253" name="Shift Sign-In sheets MUST be sent to the Department Coordinator upon conclusion of the event…"/>
          <p:cNvSpPr txBox="1"/>
          <p:nvPr/>
        </p:nvSpPr>
        <p:spPr>
          <a:xfrm>
            <a:off x="1299453" y="1564398"/>
            <a:ext cx="10826751" cy="42795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defTabSz="1415233">
              <a:lnSpc>
                <a:spcPct val="81000"/>
              </a:lnSpc>
              <a:spcBef>
                <a:spcPts val="2500"/>
              </a:spcBef>
              <a:buClr>
                <a:srgbClr val="000000"/>
              </a:buClr>
              <a:buSzPct val="100000"/>
              <a:defRPr sz="2156">
                <a:latin typeface="Arial"/>
                <a:ea typeface="Arial"/>
                <a:cs typeface="Arial"/>
                <a:sym typeface="Arial"/>
              </a:defRPr>
            </a:pPr>
            <a:r>
              <a:rPr lang="en-US" dirty="0">
                <a:solidFill>
                  <a:schemeClr val="tx1"/>
                </a:solidFill>
              </a:rPr>
              <a:t>To accommodate a new procedure for Independent Franchise’s, due to previous noncompliance by some chapters and for clarity, each GC Independent Franchise will send all proceeds to the Department of Virginia rather than to the chapters. </a:t>
            </a:r>
          </a:p>
          <a:p>
            <a:pPr defTabSz="1415233">
              <a:lnSpc>
                <a:spcPct val="81000"/>
              </a:lnSpc>
              <a:spcBef>
                <a:spcPts val="2500"/>
              </a:spcBef>
              <a:buClr>
                <a:srgbClr val="000000"/>
              </a:buClr>
              <a:buSzPct val="100000"/>
              <a:defRPr sz="2156">
                <a:latin typeface="Arial"/>
                <a:ea typeface="Arial"/>
                <a:cs typeface="Arial"/>
                <a:sym typeface="Arial"/>
              </a:defRPr>
            </a:pPr>
            <a:r>
              <a:rPr lang="en-US" dirty="0">
                <a:solidFill>
                  <a:schemeClr val="tx1"/>
                </a:solidFill>
              </a:rPr>
              <a:t>The Department GC Coordinator will be responsible to ensure the Independent Franchise sends the full amount of the proceeds to the Department. Once the Department GC Coordinator receives acceptable required paperwork from the chapter, he/she will notify the department to release funds to the chapter. </a:t>
            </a:r>
          </a:p>
          <a:p>
            <a:pPr defTabSz="1415233">
              <a:lnSpc>
                <a:spcPct val="81000"/>
              </a:lnSpc>
              <a:spcBef>
                <a:spcPts val="2500"/>
              </a:spcBef>
              <a:buClr>
                <a:srgbClr val="000000"/>
              </a:buClr>
              <a:buSzPct val="100000"/>
              <a:defRPr sz="2156">
                <a:latin typeface="Arial"/>
                <a:ea typeface="Arial"/>
                <a:cs typeface="Arial"/>
                <a:sym typeface="Arial"/>
              </a:defRPr>
            </a:pPr>
            <a:r>
              <a:rPr lang="en-US" dirty="0">
                <a:solidFill>
                  <a:schemeClr val="tx1"/>
                </a:solidFill>
              </a:rPr>
              <a:t>Upon notification by the Department GC Coordinator the department will issue a department check for (83%) of the proceeds to the chapter. Required paperwork include: Memorandum of Understanding, sign-in sheets and the After-Action Report. </a:t>
            </a:r>
          </a:p>
          <a:p>
            <a:pPr defTabSz="1415233">
              <a:lnSpc>
                <a:spcPct val="81000"/>
              </a:lnSpc>
              <a:spcBef>
                <a:spcPts val="2500"/>
              </a:spcBef>
              <a:buClr>
                <a:srgbClr val="000000"/>
              </a:buClr>
              <a:buSzPct val="100000"/>
              <a:defRPr sz="2156">
                <a:latin typeface="Arial"/>
                <a:ea typeface="Arial"/>
                <a:cs typeface="Arial"/>
                <a:sym typeface="Arial"/>
              </a:defRPr>
            </a:pPr>
            <a:r>
              <a:rPr lang="en-US" dirty="0">
                <a:solidFill>
                  <a:schemeClr val="tx1"/>
                </a:solidFill>
              </a:rPr>
              <a:t>If two or more chapters are assigned to a store, each chapter must send in their own sign-in sheets and their own after action report.  </a:t>
            </a:r>
          </a:p>
          <a:p>
            <a:pPr defTabSz="1415233">
              <a:lnSpc>
                <a:spcPct val="81000"/>
              </a:lnSpc>
              <a:spcBef>
                <a:spcPts val="2500"/>
              </a:spcBef>
              <a:buClr>
                <a:srgbClr val="000000"/>
              </a:buClr>
              <a:buSzPct val="100000"/>
              <a:defRPr sz="2156">
                <a:latin typeface="Arial"/>
                <a:ea typeface="Arial"/>
                <a:cs typeface="Arial"/>
                <a:sym typeface="Arial"/>
              </a:defRPr>
            </a:pPr>
            <a:endParaRPr lang="en-US" dirty="0">
              <a:solidFill>
                <a:schemeClr val="tx1"/>
              </a:solidFill>
            </a:endParaRPr>
          </a:p>
        </p:txBody>
      </p:sp>
    </p:spTree>
    <p:extLst>
      <p:ext uri="{BB962C8B-B14F-4D97-AF65-F5344CB8AC3E}">
        <p14:creationId xmlns:p14="http://schemas.microsoft.com/office/powerpoint/2010/main" val="711552988"/>
      </p:ext>
    </p:extLst>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5" name="Footer Placeholder 3"/>
          <p:cNvSpPr txBox="1"/>
          <p:nvPr/>
        </p:nvSpPr>
        <p:spPr>
          <a:xfrm>
            <a:off x="45719" y="6596397"/>
            <a:ext cx="12100562" cy="228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914400">
              <a:defRPr sz="1000">
                <a:solidFill>
                  <a:srgbClr val="B7BCBD"/>
                </a:solidFill>
                <a:latin typeface="+mn-lt"/>
                <a:ea typeface="+mn-ea"/>
                <a:cs typeface="+mn-cs"/>
                <a:sym typeface="Calibri"/>
              </a:defRPr>
            </a:lvl1pPr>
          </a:lstStyle>
          <a:p>
            <a:r>
              <a:t>Department of Virginia</a:t>
            </a:r>
          </a:p>
        </p:txBody>
      </p:sp>
      <p:sp>
        <p:nvSpPr>
          <p:cNvPr id="256" name="Title 6"/>
          <p:cNvSpPr txBox="1">
            <a:spLocks noGrp="1"/>
          </p:cNvSpPr>
          <p:nvPr>
            <p:ph type="title"/>
          </p:nvPr>
        </p:nvSpPr>
        <p:spPr>
          <a:xfrm>
            <a:off x="2017821" y="69573"/>
            <a:ext cx="9164530" cy="584777"/>
          </a:xfrm>
          <a:prstGeom prst="rect">
            <a:avLst/>
          </a:prstGeom>
          <a:ln w="9525">
            <a:solidFill>
              <a:srgbClr val="BCDA7E"/>
            </a:solidFill>
            <a:round/>
          </a:ln>
        </p:spPr>
        <p:txBody>
          <a:bodyPr/>
          <a:lstStyle>
            <a:lvl1pPr>
              <a:defRPr sz="3200" b="1" spc="100">
                <a:solidFill>
                  <a:srgbClr val="404040"/>
                </a:solidFill>
                <a:effectLst>
                  <a:outerShdw blurRad="38100" dist="38100" dir="2700000" rotWithShape="0">
                    <a:srgbClr val="000000">
                      <a:alpha val="43137"/>
                    </a:srgbClr>
                  </a:outerShdw>
                </a:effectLst>
                <a:latin typeface="Arial"/>
                <a:ea typeface="Arial"/>
                <a:cs typeface="Arial"/>
                <a:sym typeface="Arial"/>
              </a:defRPr>
            </a:lvl1pPr>
          </a:lstStyle>
          <a:p>
            <a:r>
              <a:t>Income Use </a:t>
            </a:r>
          </a:p>
        </p:txBody>
      </p:sp>
      <p:sp>
        <p:nvSpPr>
          <p:cNvPr id="257" name="Slide Number Placeholder 4"/>
          <p:cNvSpPr txBox="1">
            <a:spLocks noGrp="1"/>
          </p:cNvSpPr>
          <p:nvPr>
            <p:ph type="sldNum" sz="quarter" idx="4294967295"/>
          </p:nvPr>
        </p:nvSpPr>
        <p:spPr>
          <a:xfrm>
            <a:off x="11601450" y="6388289"/>
            <a:ext cx="232878" cy="22851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solidFill>
                  <a:srgbClr val="888888"/>
                </a:solidFill>
                <a:latin typeface="+mn-lt"/>
                <a:ea typeface="+mn-ea"/>
                <a:cs typeface="+mn-cs"/>
                <a:sym typeface="Calibri"/>
              </a:defRPr>
            </a:lvl1pPr>
          </a:lstStyle>
          <a:p>
            <a:fld id="{86CB4B4D-7CA3-9044-876B-883B54F8677D}" type="slidenum">
              <a:t>13</a:t>
            </a:fld>
            <a:endParaRPr/>
          </a:p>
        </p:txBody>
      </p:sp>
      <p:pic>
        <p:nvPicPr>
          <p:cNvPr id="258" name="Picture 5" descr="Picture 5"/>
          <p:cNvPicPr>
            <a:picLocks noChangeAspect="1"/>
          </p:cNvPicPr>
          <p:nvPr/>
        </p:nvPicPr>
        <p:blipFill>
          <a:blip r:embed="rId3"/>
          <a:stretch>
            <a:fillRect/>
          </a:stretch>
        </p:blipFill>
        <p:spPr>
          <a:xfrm>
            <a:off x="56481" y="69573"/>
            <a:ext cx="761428" cy="584777"/>
          </a:xfrm>
          <a:prstGeom prst="rect">
            <a:avLst/>
          </a:prstGeom>
          <a:ln w="12700">
            <a:miter lim="400000"/>
          </a:ln>
          <a:effectLst>
            <a:outerShdw blurRad="50800" dist="38100" dir="2700000" rotWithShape="0">
              <a:srgbClr val="000000">
                <a:alpha val="40000"/>
              </a:srgbClr>
            </a:outerShdw>
          </a:effectLst>
        </p:spPr>
      </p:pic>
      <p:sp>
        <p:nvSpPr>
          <p:cNvPr id="259" name="Shift Sign-In sheets MUST be sent to the Department Coordinator upon conclusion of the event…"/>
          <p:cNvSpPr txBox="1"/>
          <p:nvPr/>
        </p:nvSpPr>
        <p:spPr>
          <a:xfrm>
            <a:off x="1299453" y="1213092"/>
            <a:ext cx="10534875" cy="4526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1652903">
              <a:lnSpc>
                <a:spcPct val="90000"/>
              </a:lnSpc>
              <a:spcBef>
                <a:spcPts val="3000"/>
              </a:spcBef>
              <a:defRPr sz="2200">
                <a:latin typeface="Arial"/>
                <a:ea typeface="Arial"/>
                <a:cs typeface="Arial"/>
                <a:sym typeface="Arial"/>
              </a:defRPr>
            </a:lvl1pPr>
          </a:lstStyle>
          <a:p>
            <a:r>
              <a:t>                                                </a:t>
            </a:r>
            <a:endParaRPr sz="3000">
              <a:latin typeface="Graphik"/>
              <a:ea typeface="Graphik"/>
              <a:cs typeface="Graphik"/>
              <a:sym typeface="Graphik"/>
            </a:endParaRPr>
          </a:p>
        </p:txBody>
      </p:sp>
      <p:sp>
        <p:nvSpPr>
          <p:cNvPr id="260" name="Forget-Me-Not…"/>
          <p:cNvSpPr txBox="1"/>
          <p:nvPr/>
        </p:nvSpPr>
        <p:spPr>
          <a:xfrm>
            <a:off x="1492504" y="1572407"/>
            <a:ext cx="10108946" cy="41674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1739900">
              <a:lnSpc>
                <a:spcPct val="81000"/>
              </a:lnSpc>
              <a:spcBef>
                <a:spcPts val="600"/>
              </a:spcBef>
              <a:buClr>
                <a:srgbClr val="000000"/>
              </a:buClr>
              <a:buSzPct val="100000"/>
              <a:defRPr sz="2200">
                <a:latin typeface="Arial"/>
                <a:ea typeface="Arial"/>
                <a:cs typeface="Arial"/>
                <a:sym typeface="Arial"/>
              </a:defRPr>
            </a:pPr>
            <a:endParaRPr lang="en-US" dirty="0"/>
          </a:p>
          <a:p>
            <a:pPr defTabSz="1739900">
              <a:lnSpc>
                <a:spcPct val="81000"/>
              </a:lnSpc>
              <a:spcBef>
                <a:spcPts val="600"/>
              </a:spcBef>
              <a:buClr>
                <a:srgbClr val="000000"/>
              </a:buClr>
              <a:buSzPct val="100000"/>
              <a:defRPr sz="2200">
                <a:latin typeface="Arial"/>
                <a:ea typeface="Arial"/>
                <a:cs typeface="Arial"/>
                <a:sym typeface="Arial"/>
              </a:defRPr>
            </a:pPr>
            <a:r>
              <a:rPr dirty="0"/>
              <a:t>Other Fundraising Activities:</a:t>
            </a:r>
            <a:endParaRPr sz="2500" dirty="0">
              <a:latin typeface="Graphik"/>
              <a:ea typeface="Graphik"/>
              <a:cs typeface="Graphik"/>
              <a:sym typeface="Graphik"/>
            </a:endParaRPr>
          </a:p>
          <a:p>
            <a:pPr marL="736600" lvl="1" indent="-368300" defTabSz="1739900">
              <a:lnSpc>
                <a:spcPct val="81000"/>
              </a:lnSpc>
              <a:spcBef>
                <a:spcPts val="600"/>
              </a:spcBef>
              <a:buClr>
                <a:srgbClr val="000000"/>
              </a:buClr>
              <a:buSzPct val="100000"/>
              <a:buChar char="•"/>
              <a:defRPr sz="2200">
                <a:latin typeface="Arial"/>
                <a:ea typeface="Arial"/>
                <a:cs typeface="Arial"/>
                <a:sym typeface="Arial"/>
              </a:defRPr>
            </a:pPr>
            <a:r>
              <a:rPr dirty="0"/>
              <a:t>Income from approved Department or Chapter fundraising activities shall be used to support programs and activities sponsored by DAV, its subordinate units or other entities, as long as such programs and activities provide a direct and substantial benefit to disabled veterans, their dependents and survivors</a:t>
            </a:r>
            <a:endParaRPr sz="2400" dirty="0"/>
          </a:p>
          <a:p>
            <a:pPr marL="736600" lvl="1" indent="-368300" defTabSz="1739900">
              <a:lnSpc>
                <a:spcPct val="81000"/>
              </a:lnSpc>
              <a:spcBef>
                <a:spcPts val="600"/>
              </a:spcBef>
              <a:buClr>
                <a:srgbClr val="000000"/>
              </a:buClr>
              <a:buSzPct val="100000"/>
              <a:buChar char="•"/>
              <a:defRPr sz="2200">
                <a:latin typeface="Arial"/>
                <a:ea typeface="Arial"/>
                <a:cs typeface="Arial"/>
                <a:sym typeface="Arial"/>
              </a:defRPr>
            </a:pPr>
            <a:r>
              <a:rPr dirty="0"/>
              <a:t>All net income raised from fundraising projects shall be required to be devoted, within a reasonable time, to the cause or program for which it was intended.</a:t>
            </a: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a14="http://schemas.microsoft.com/office/drawing/2010/main" xmlns:m="http://schemas.openxmlformats.org/officeDocument/2006/math"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 name="Footer Placeholder 3"/>
          <p:cNvSpPr txBox="1"/>
          <p:nvPr/>
        </p:nvSpPr>
        <p:spPr>
          <a:xfrm>
            <a:off x="45719" y="6596397"/>
            <a:ext cx="12100562" cy="228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914400">
              <a:defRPr sz="1000">
                <a:solidFill>
                  <a:srgbClr val="B7BCBD"/>
                </a:solidFill>
                <a:latin typeface="+mn-lt"/>
                <a:ea typeface="+mn-ea"/>
                <a:cs typeface="+mn-cs"/>
                <a:sym typeface="Calibri"/>
              </a:defRPr>
            </a:lvl1pPr>
          </a:lstStyle>
          <a:p>
            <a:r>
              <a:t>Department of Virginia</a:t>
            </a:r>
          </a:p>
        </p:txBody>
      </p:sp>
      <p:sp>
        <p:nvSpPr>
          <p:cNvPr id="225" name="Title 6"/>
          <p:cNvSpPr txBox="1">
            <a:spLocks noGrp="1"/>
          </p:cNvSpPr>
          <p:nvPr>
            <p:ph type="title"/>
          </p:nvPr>
        </p:nvSpPr>
        <p:spPr>
          <a:xfrm>
            <a:off x="2017821" y="69573"/>
            <a:ext cx="9164530" cy="584777"/>
          </a:xfrm>
          <a:prstGeom prst="rect">
            <a:avLst/>
          </a:prstGeom>
          <a:ln w="9525">
            <a:solidFill>
              <a:srgbClr val="BCDA7E"/>
            </a:solidFill>
            <a:round/>
          </a:ln>
        </p:spPr>
        <p:txBody>
          <a:bodyPr/>
          <a:lstStyle>
            <a:lvl1pPr>
              <a:defRPr sz="3200" b="1" spc="100">
                <a:solidFill>
                  <a:srgbClr val="404040"/>
                </a:solidFill>
                <a:effectLst>
                  <a:outerShdw blurRad="38100" dist="38100" dir="2700000" rotWithShape="0">
                    <a:srgbClr val="000000">
                      <a:alpha val="43137"/>
                    </a:srgbClr>
                  </a:outerShdw>
                </a:effectLst>
                <a:latin typeface="Arial"/>
                <a:ea typeface="Arial"/>
                <a:cs typeface="Arial"/>
                <a:sym typeface="Arial"/>
              </a:defRPr>
            </a:lvl1pPr>
          </a:lstStyle>
          <a:p>
            <a:r>
              <a:rPr dirty="0"/>
              <a:t>Memorandum of </a:t>
            </a:r>
            <a:r>
              <a:rPr lang="en-US" dirty="0"/>
              <a:t>Understanding</a:t>
            </a:r>
            <a:endParaRPr dirty="0"/>
          </a:p>
        </p:txBody>
      </p:sp>
      <p:sp>
        <p:nvSpPr>
          <p:cNvPr id="226" name="Slide Number Placeholder 4"/>
          <p:cNvSpPr txBox="1">
            <a:spLocks noGrp="1"/>
          </p:cNvSpPr>
          <p:nvPr>
            <p:ph type="sldNum" sz="quarter" idx="4294967295"/>
          </p:nvPr>
        </p:nvSpPr>
        <p:spPr>
          <a:xfrm>
            <a:off x="11601450" y="6388289"/>
            <a:ext cx="232878" cy="22851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solidFill>
                  <a:srgbClr val="888888"/>
                </a:solidFill>
                <a:latin typeface="+mn-lt"/>
                <a:ea typeface="+mn-ea"/>
                <a:cs typeface="+mn-cs"/>
                <a:sym typeface="Calibri"/>
              </a:defRPr>
            </a:lvl1pPr>
          </a:lstStyle>
          <a:p>
            <a:fld id="{86CB4B4D-7CA3-9044-876B-883B54F8677D}" type="slidenum">
              <a:rPr/>
              <a:t>14</a:t>
            </a:fld>
            <a:endParaRPr/>
          </a:p>
        </p:txBody>
      </p:sp>
      <p:pic>
        <p:nvPicPr>
          <p:cNvPr id="227" name="Picture 5" descr="Picture 5"/>
          <p:cNvPicPr>
            <a:picLocks noChangeAspect="1"/>
          </p:cNvPicPr>
          <p:nvPr/>
        </p:nvPicPr>
        <p:blipFill>
          <a:blip r:embed="rId3"/>
          <a:stretch>
            <a:fillRect/>
          </a:stretch>
        </p:blipFill>
        <p:spPr>
          <a:xfrm>
            <a:off x="56481" y="69573"/>
            <a:ext cx="761428" cy="584777"/>
          </a:xfrm>
          <a:prstGeom prst="rect">
            <a:avLst/>
          </a:prstGeom>
          <a:ln w="12700">
            <a:miter lim="400000"/>
          </a:ln>
          <a:effectLst>
            <a:outerShdw blurRad="50800" dist="38100" dir="2700000" rotWithShape="0">
              <a:srgbClr val="000000">
                <a:alpha val="40000"/>
              </a:srgbClr>
            </a:outerShdw>
          </a:effectLst>
        </p:spPr>
      </p:pic>
      <p:sp>
        <p:nvSpPr>
          <p:cNvPr id="228" name="TextBox 1"/>
          <p:cNvSpPr txBox="1"/>
          <p:nvPr/>
        </p:nvSpPr>
        <p:spPr>
          <a:xfrm>
            <a:off x="1893480" y="1318542"/>
            <a:ext cx="9794639" cy="5062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b="1">
                <a:latin typeface="Arial"/>
                <a:ea typeface="Arial"/>
                <a:cs typeface="Arial"/>
                <a:sym typeface="Arial"/>
              </a:defRPr>
            </a:pPr>
            <a:r>
              <a:rPr lang="en-US" dirty="0"/>
              <a:t>             We will no longer require a manager’s signature.</a:t>
            </a:r>
            <a:endParaRPr dirty="0"/>
          </a:p>
          <a:p>
            <a:pPr marL="342900" indent="-342900">
              <a:buSzPct val="100000"/>
              <a:buFont typeface="Arial"/>
              <a:buChar char="•"/>
              <a:defRPr sz="2400" b="1">
                <a:latin typeface="Arial"/>
                <a:ea typeface="Arial"/>
                <a:cs typeface="Arial"/>
                <a:sym typeface="Arial"/>
              </a:defRPr>
            </a:pPr>
            <a:endParaRPr dirty="0"/>
          </a:p>
          <a:p>
            <a:pPr marL="342900" indent="-342900">
              <a:spcBef>
                <a:spcPts val="600"/>
              </a:spcBef>
              <a:buSzPct val="100000"/>
              <a:buFont typeface="Arial"/>
              <a:buChar char="•"/>
              <a:defRPr sz="2000">
                <a:latin typeface="Arial"/>
                <a:ea typeface="Arial"/>
                <a:cs typeface="Arial"/>
                <a:sym typeface="Arial"/>
              </a:defRPr>
            </a:pPr>
            <a:r>
              <a:rPr lang="en-US" dirty="0">
                <a:solidFill>
                  <a:schemeClr val="tx1"/>
                </a:solidFill>
              </a:rPr>
              <a:t>Meet with the GC Manager/GM to discuss the start date, shifts and any other pertinent details for the upcoming season</a:t>
            </a:r>
          </a:p>
          <a:p>
            <a:pPr marL="342900" indent="-342900">
              <a:spcBef>
                <a:spcPts val="600"/>
              </a:spcBef>
              <a:buSzPct val="100000"/>
              <a:buFont typeface="Arial"/>
              <a:buChar char="•"/>
              <a:defRPr sz="2000">
                <a:latin typeface="Arial"/>
                <a:ea typeface="Arial"/>
                <a:cs typeface="Arial"/>
                <a:sym typeface="Arial"/>
              </a:defRPr>
            </a:pPr>
            <a:r>
              <a:rPr lang="en-US" dirty="0">
                <a:solidFill>
                  <a:schemeClr val="tx1"/>
                </a:solidFill>
              </a:rPr>
              <a:t>Complete a MOU. The MOU is a written understanding provided to GC as a means of what the store can expect for support from the chapter</a:t>
            </a:r>
            <a:endParaRPr dirty="0">
              <a:solidFill>
                <a:schemeClr val="tx1"/>
              </a:solidFill>
            </a:endParaRPr>
          </a:p>
          <a:p>
            <a:pPr marL="342900" indent="-342900">
              <a:spcBef>
                <a:spcPts val="600"/>
              </a:spcBef>
              <a:buSzPct val="100000"/>
              <a:buFont typeface="Arial"/>
              <a:buChar char="•"/>
              <a:defRPr sz="2000">
                <a:latin typeface="Arial"/>
                <a:ea typeface="Arial"/>
                <a:cs typeface="Arial"/>
                <a:sym typeface="Arial"/>
              </a:defRPr>
            </a:pPr>
            <a:r>
              <a:rPr dirty="0">
                <a:solidFill>
                  <a:schemeClr val="tx1"/>
                </a:solidFill>
              </a:rPr>
              <a:t>If two or more Chapters are sharing a GC location, all coordinators need to review the MO</a:t>
            </a:r>
            <a:r>
              <a:rPr lang="en-US" dirty="0">
                <a:solidFill>
                  <a:schemeClr val="tx1"/>
                </a:solidFill>
              </a:rPr>
              <a:t>U</a:t>
            </a:r>
            <a:r>
              <a:rPr dirty="0">
                <a:solidFill>
                  <a:schemeClr val="tx1"/>
                </a:solidFill>
              </a:rPr>
              <a:t> with their Chapter CEC. Then sign for the MO</a:t>
            </a:r>
            <a:r>
              <a:rPr lang="en-US" dirty="0">
                <a:solidFill>
                  <a:schemeClr val="tx1"/>
                </a:solidFill>
              </a:rPr>
              <a:t>U</a:t>
            </a:r>
            <a:endParaRPr dirty="0">
              <a:solidFill>
                <a:schemeClr val="tx1"/>
              </a:solidFill>
            </a:endParaRPr>
          </a:p>
          <a:p>
            <a:pPr marL="342900" indent="-342900">
              <a:spcBef>
                <a:spcPts val="600"/>
              </a:spcBef>
              <a:buSzPct val="100000"/>
              <a:buFont typeface="Arial"/>
              <a:buChar char="•"/>
              <a:defRPr sz="2000">
                <a:latin typeface="Arial"/>
                <a:ea typeface="Arial"/>
                <a:cs typeface="Arial"/>
                <a:sym typeface="Arial"/>
              </a:defRPr>
            </a:pPr>
            <a:r>
              <a:rPr dirty="0">
                <a:solidFill>
                  <a:schemeClr val="tx1"/>
                </a:solidFill>
              </a:rPr>
              <a:t>Once the MO</a:t>
            </a:r>
            <a:r>
              <a:rPr lang="en-US" dirty="0">
                <a:solidFill>
                  <a:schemeClr val="tx1"/>
                </a:solidFill>
              </a:rPr>
              <a:t>U</a:t>
            </a:r>
            <a:r>
              <a:rPr dirty="0">
                <a:solidFill>
                  <a:schemeClr val="tx1"/>
                </a:solidFill>
              </a:rPr>
              <a:t> is signed, any changes must be agreed upon by all parties. Changes cannot be made at the last minute</a:t>
            </a:r>
            <a:r>
              <a:rPr lang="en-US" dirty="0">
                <a:solidFill>
                  <a:schemeClr val="tx1"/>
                </a:solidFill>
              </a:rPr>
              <a:t> without both parties agreeing to the change</a:t>
            </a:r>
          </a:p>
          <a:p>
            <a:pPr marL="342900" indent="-342900">
              <a:spcBef>
                <a:spcPts val="600"/>
              </a:spcBef>
              <a:buSzPct val="100000"/>
              <a:buFont typeface="Arial"/>
              <a:buChar char="•"/>
              <a:defRPr sz="2000">
                <a:latin typeface="Arial"/>
                <a:ea typeface="Arial"/>
                <a:cs typeface="Arial"/>
                <a:sym typeface="Arial"/>
              </a:defRPr>
            </a:pPr>
            <a:r>
              <a:rPr lang="en-US" dirty="0">
                <a:solidFill>
                  <a:schemeClr val="tx1"/>
                </a:solidFill>
              </a:rPr>
              <a:t>Email the Department Coordinator the MOU</a:t>
            </a:r>
          </a:p>
          <a:p>
            <a:pPr marL="342900" indent="-342900">
              <a:spcBef>
                <a:spcPts val="600"/>
              </a:spcBef>
              <a:buSzPct val="100000"/>
              <a:buFont typeface="Arial"/>
              <a:buChar char="•"/>
              <a:defRPr sz="2000">
                <a:latin typeface="Arial"/>
                <a:ea typeface="Arial"/>
                <a:cs typeface="Arial"/>
                <a:sym typeface="Arial"/>
              </a:defRPr>
            </a:pPr>
            <a:r>
              <a:rPr lang="en-US" dirty="0">
                <a:solidFill>
                  <a:schemeClr val="tx1"/>
                </a:solidFill>
              </a:rPr>
              <a:t>Provide a copy of the MOU to the GC Manager/GM </a:t>
            </a:r>
          </a:p>
          <a:p>
            <a:pPr marL="342900" indent="-342900">
              <a:spcBef>
                <a:spcPts val="600"/>
              </a:spcBef>
              <a:buSzPct val="100000"/>
              <a:buFont typeface="Arial"/>
              <a:buChar char="•"/>
              <a:defRPr sz="2000">
                <a:latin typeface="Arial"/>
                <a:ea typeface="Arial"/>
                <a:cs typeface="Arial"/>
                <a:sym typeface="Arial"/>
              </a:defRPr>
            </a:pPr>
            <a:endParaRPr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a14="http://schemas.microsoft.com/office/drawing/2010/main" xmlns:m="http://schemas.openxmlformats.org/officeDocument/2006/math"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8" name="Footer Placeholder 3"/>
          <p:cNvSpPr txBox="1"/>
          <p:nvPr/>
        </p:nvSpPr>
        <p:spPr>
          <a:xfrm>
            <a:off x="45719" y="6596397"/>
            <a:ext cx="12100562" cy="228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914400">
              <a:defRPr sz="1000">
                <a:solidFill>
                  <a:srgbClr val="B7BCBD"/>
                </a:solidFill>
                <a:latin typeface="+mn-lt"/>
                <a:ea typeface="+mn-ea"/>
                <a:cs typeface="+mn-cs"/>
                <a:sym typeface="Calibri"/>
              </a:defRPr>
            </a:lvl1pPr>
          </a:lstStyle>
          <a:p>
            <a:r>
              <a:t>Department of Virginia</a:t>
            </a:r>
          </a:p>
        </p:txBody>
      </p:sp>
      <p:sp>
        <p:nvSpPr>
          <p:cNvPr id="219" name="Title 6"/>
          <p:cNvSpPr txBox="1">
            <a:spLocks noGrp="1"/>
          </p:cNvSpPr>
          <p:nvPr>
            <p:ph type="title"/>
          </p:nvPr>
        </p:nvSpPr>
        <p:spPr>
          <a:xfrm>
            <a:off x="2017821" y="69573"/>
            <a:ext cx="9164530" cy="584777"/>
          </a:xfrm>
          <a:prstGeom prst="rect">
            <a:avLst/>
          </a:prstGeom>
          <a:ln w="9525">
            <a:solidFill>
              <a:srgbClr val="BCDA7E"/>
            </a:solidFill>
            <a:round/>
          </a:ln>
        </p:spPr>
        <p:txBody>
          <a:bodyPr/>
          <a:lstStyle>
            <a:lvl1pPr>
              <a:defRPr sz="3200" b="1" spc="100">
                <a:solidFill>
                  <a:srgbClr val="404040"/>
                </a:solidFill>
                <a:effectLst>
                  <a:outerShdw blurRad="38100" dist="38100" dir="2700000" rotWithShape="0">
                    <a:srgbClr val="000000">
                      <a:alpha val="43137"/>
                    </a:srgbClr>
                  </a:outerShdw>
                </a:effectLst>
                <a:latin typeface="Arial"/>
                <a:ea typeface="Arial"/>
                <a:cs typeface="Arial"/>
                <a:sym typeface="Arial"/>
              </a:defRPr>
            </a:lvl1pPr>
          </a:lstStyle>
          <a:p>
            <a:r>
              <a:rPr dirty="0"/>
              <a:t>Memorandum of </a:t>
            </a:r>
            <a:r>
              <a:rPr lang="en-US" dirty="0"/>
              <a:t>Understanding</a:t>
            </a:r>
            <a:endParaRPr dirty="0"/>
          </a:p>
        </p:txBody>
      </p:sp>
      <p:sp>
        <p:nvSpPr>
          <p:cNvPr id="220" name="Slide Number Placeholder 4"/>
          <p:cNvSpPr txBox="1">
            <a:spLocks noGrp="1"/>
          </p:cNvSpPr>
          <p:nvPr>
            <p:ph type="sldNum" sz="quarter" idx="4294967295"/>
          </p:nvPr>
        </p:nvSpPr>
        <p:spPr>
          <a:xfrm>
            <a:off x="11665818" y="6388289"/>
            <a:ext cx="168510" cy="22851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solidFill>
                  <a:srgbClr val="888888"/>
                </a:solidFill>
                <a:latin typeface="+mn-lt"/>
                <a:ea typeface="+mn-ea"/>
                <a:cs typeface="+mn-cs"/>
                <a:sym typeface="Calibri"/>
              </a:defRPr>
            </a:lvl1pPr>
          </a:lstStyle>
          <a:p>
            <a:fld id="{86CB4B4D-7CA3-9044-876B-883B54F8677D}" type="slidenum">
              <a:t>15</a:t>
            </a:fld>
            <a:endParaRPr/>
          </a:p>
        </p:txBody>
      </p:sp>
      <p:pic>
        <p:nvPicPr>
          <p:cNvPr id="221" name="Picture 5" descr="Picture 5"/>
          <p:cNvPicPr>
            <a:picLocks noChangeAspect="1"/>
          </p:cNvPicPr>
          <p:nvPr/>
        </p:nvPicPr>
        <p:blipFill>
          <a:blip r:embed="rId3"/>
          <a:stretch>
            <a:fillRect/>
          </a:stretch>
        </p:blipFill>
        <p:spPr>
          <a:xfrm>
            <a:off x="56481" y="69573"/>
            <a:ext cx="761428" cy="584777"/>
          </a:xfrm>
          <a:prstGeom prst="rect">
            <a:avLst/>
          </a:prstGeom>
          <a:ln w="12700">
            <a:miter lim="400000"/>
          </a:ln>
          <a:effectLst>
            <a:outerShdw blurRad="50800" dist="38100" dir="2700000" rotWithShape="0">
              <a:srgbClr val="000000">
                <a:alpha val="40000"/>
              </a:srgbClr>
            </a:outerShdw>
          </a:effectLst>
        </p:spPr>
      </p:pic>
      <p:sp>
        <p:nvSpPr>
          <p:cNvPr id="222" name="Dodge Ram Chapter 111 Golden Corral Fundraising Campaign…"/>
          <p:cNvSpPr txBox="1"/>
          <p:nvPr/>
        </p:nvSpPr>
        <p:spPr>
          <a:xfrm>
            <a:off x="1818605" y="683361"/>
            <a:ext cx="9869994" cy="62581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1200"/>
              </a:spcBef>
              <a:defRPr sz="1200">
                <a:solidFill>
                  <a:srgbClr val="202423"/>
                </a:solidFill>
                <a:latin typeface="Arial"/>
                <a:ea typeface="Arial"/>
                <a:cs typeface="Arial"/>
                <a:sym typeface="Arial"/>
              </a:defRPr>
            </a:pPr>
            <a:r>
              <a:rPr sz="1400" b="1" dirty="0">
                <a:solidFill>
                  <a:schemeClr val="tx1"/>
                </a:solidFill>
                <a:latin typeface="Arial" panose="020B0604020202020204" pitchFamily="34" charset="0"/>
                <a:cs typeface="Arial" panose="020B0604020202020204" pitchFamily="34" charset="0"/>
              </a:rPr>
              <a:t>DAV Chapter 102, Golden Corral Fundraising Campaign </a:t>
            </a:r>
          </a:p>
          <a:p>
            <a:pPr>
              <a:spcBef>
                <a:spcPts val="1200"/>
              </a:spcBef>
              <a:defRPr sz="1200">
                <a:solidFill>
                  <a:srgbClr val="202422"/>
                </a:solidFill>
                <a:latin typeface="Arial"/>
                <a:ea typeface="Arial"/>
                <a:cs typeface="Arial"/>
                <a:sym typeface="Arial"/>
              </a:defRPr>
            </a:pPr>
            <a:r>
              <a:rPr sz="1400" b="1" dirty="0">
                <a:solidFill>
                  <a:schemeClr val="tx1"/>
                </a:solidFill>
                <a:latin typeface="Arial" panose="020B0604020202020204" pitchFamily="34" charset="0"/>
                <a:cs typeface="Arial" panose="020B0604020202020204" pitchFamily="34" charset="0"/>
              </a:rPr>
              <a:t>Memorandum of </a:t>
            </a:r>
            <a:r>
              <a:rPr lang="en-US" sz="1400" b="1" dirty="0">
                <a:solidFill>
                  <a:schemeClr val="tx1"/>
                </a:solidFill>
                <a:latin typeface="Arial" panose="020B0604020202020204" pitchFamily="34" charset="0"/>
                <a:cs typeface="Arial" panose="020B0604020202020204" pitchFamily="34" charset="0"/>
              </a:rPr>
              <a:t>Understanding</a:t>
            </a:r>
            <a:endParaRPr sz="1400" b="1" dirty="0">
              <a:solidFill>
                <a:schemeClr val="tx1"/>
              </a:solidFill>
              <a:latin typeface="Arial" panose="020B0604020202020204" pitchFamily="34" charset="0"/>
              <a:cs typeface="Arial" panose="020B0604020202020204" pitchFamily="34" charset="0"/>
            </a:endParaRPr>
          </a:p>
          <a:p>
            <a:pPr>
              <a:spcBef>
                <a:spcPts val="1200"/>
              </a:spcBef>
              <a:defRPr sz="1200">
                <a:solidFill>
                  <a:srgbClr val="252626"/>
                </a:solidFill>
                <a:latin typeface="Arial"/>
                <a:ea typeface="Arial"/>
                <a:cs typeface="Arial"/>
                <a:sym typeface="Arial"/>
              </a:defRPr>
            </a:pPr>
            <a:r>
              <a:rPr sz="1400" b="1" dirty="0">
                <a:solidFill>
                  <a:schemeClr val="tx1"/>
                </a:solidFill>
                <a:latin typeface="Arial" panose="020B0604020202020204" pitchFamily="34" charset="0"/>
                <a:cs typeface="Arial" panose="020B0604020202020204" pitchFamily="34" charset="0"/>
              </a:rPr>
              <a:t>This Memorandum of </a:t>
            </a:r>
            <a:r>
              <a:rPr lang="en-US" sz="1400" b="1" dirty="0">
                <a:solidFill>
                  <a:schemeClr val="tx1"/>
                </a:solidFill>
                <a:latin typeface="Arial" panose="020B0604020202020204" pitchFamily="34" charset="0"/>
                <a:cs typeface="Arial" panose="020B0604020202020204" pitchFamily="34" charset="0"/>
              </a:rPr>
              <a:t>Understanding </a:t>
            </a:r>
            <a:r>
              <a:rPr sz="1400" b="1" dirty="0">
                <a:solidFill>
                  <a:schemeClr val="tx1"/>
                </a:solidFill>
                <a:latin typeface="Arial" panose="020B0604020202020204" pitchFamily="34" charset="0"/>
                <a:cs typeface="Arial" panose="020B0604020202020204" pitchFamily="34" charset="0"/>
              </a:rPr>
              <a:t>(MO</a:t>
            </a:r>
            <a:r>
              <a:rPr lang="en-US" sz="1400" b="1" dirty="0">
                <a:solidFill>
                  <a:schemeClr val="tx1"/>
                </a:solidFill>
                <a:latin typeface="Arial" panose="020B0604020202020204" pitchFamily="34" charset="0"/>
                <a:cs typeface="Arial" panose="020B0604020202020204" pitchFamily="34" charset="0"/>
              </a:rPr>
              <a:t>U</a:t>
            </a:r>
            <a:r>
              <a:rPr sz="1400" b="1" dirty="0">
                <a:solidFill>
                  <a:schemeClr val="tx1"/>
                </a:solidFill>
                <a:latin typeface="Arial" panose="020B0604020202020204" pitchFamily="34" charset="0"/>
                <a:cs typeface="Arial" panose="020B0604020202020204" pitchFamily="34" charset="0"/>
              </a:rPr>
              <a:t>) is created between  Chapter 102  and Golden Corral Store #777 on 26 August 2022.</a:t>
            </a:r>
            <a:endParaRPr lang="en-US" sz="1400" b="1" dirty="0">
              <a:solidFill>
                <a:schemeClr val="tx1"/>
              </a:solidFill>
              <a:latin typeface="Arial" panose="020B0604020202020204" pitchFamily="34" charset="0"/>
              <a:cs typeface="Arial" panose="020B0604020202020204" pitchFamily="34" charset="0"/>
              <a:sym typeface="Graphik Medium"/>
            </a:endParaRPr>
          </a:p>
          <a:p>
            <a:pPr>
              <a:spcBef>
                <a:spcPts val="1200"/>
              </a:spcBef>
              <a:defRPr sz="1200">
                <a:solidFill>
                  <a:srgbClr val="252626"/>
                </a:solidFill>
                <a:latin typeface="Arial"/>
                <a:ea typeface="Arial"/>
                <a:cs typeface="Arial"/>
                <a:sym typeface="Arial"/>
              </a:defRPr>
            </a:pPr>
            <a:br>
              <a:rPr sz="1400" b="1" dirty="0">
                <a:solidFill>
                  <a:schemeClr val="tx1"/>
                </a:solidFill>
                <a:latin typeface="Arial" panose="020B0604020202020204" pitchFamily="34" charset="0"/>
                <a:ea typeface="Graphik Medium"/>
                <a:cs typeface="Arial" panose="020B0604020202020204" pitchFamily="34" charset="0"/>
                <a:sym typeface="Graphik Medium"/>
              </a:rPr>
            </a:br>
            <a:r>
              <a:rPr sz="1400" b="1" dirty="0">
                <a:solidFill>
                  <a:schemeClr val="tx1"/>
                </a:solidFill>
                <a:latin typeface="Arial" panose="020B0604020202020204" pitchFamily="34" charset="0"/>
                <a:cs typeface="Arial" panose="020B0604020202020204" pitchFamily="34" charset="0"/>
              </a:rPr>
              <a:t>The members of Chapter 102, agree to work with the manager of Golden Corral Store #777 during the Department fundraising campaign to assist DAV. </a:t>
            </a:r>
          </a:p>
          <a:p>
            <a:pPr>
              <a:spcBef>
                <a:spcPts val="1200"/>
              </a:spcBef>
              <a:defRPr sz="1200">
                <a:solidFill>
                  <a:srgbClr val="242625"/>
                </a:solidFill>
                <a:latin typeface="Arial"/>
                <a:ea typeface="Arial"/>
                <a:cs typeface="Arial"/>
                <a:sym typeface="Arial"/>
              </a:defRPr>
            </a:pPr>
            <a:r>
              <a:rPr sz="1400" b="1" dirty="0">
                <a:solidFill>
                  <a:schemeClr val="tx1"/>
                </a:solidFill>
                <a:latin typeface="Arial" panose="020B0604020202020204" pitchFamily="34" charset="0"/>
                <a:cs typeface="Arial" panose="020B0604020202020204" pitchFamily="34" charset="0"/>
              </a:rPr>
              <a:t>We will have members available in the store to answer questions and promote DAV activity starting Friday, 11 October 2021 through Thursday, 11 November 2022, during the following times:</a:t>
            </a:r>
            <a:endParaRPr sz="1400" b="1" dirty="0">
              <a:solidFill>
                <a:schemeClr val="tx1"/>
              </a:solidFill>
              <a:latin typeface="Arial" panose="020B0604020202020204" pitchFamily="34" charset="0"/>
              <a:ea typeface="Graphik Medium"/>
              <a:cs typeface="Arial" panose="020B0604020202020204" pitchFamily="34" charset="0"/>
              <a:sym typeface="Graphik Medium"/>
            </a:endParaRPr>
          </a:p>
          <a:p>
            <a:pPr>
              <a:spcBef>
                <a:spcPts val="1200"/>
              </a:spcBef>
              <a:defRPr sz="1200">
                <a:solidFill>
                  <a:srgbClr val="242525"/>
                </a:solidFill>
                <a:latin typeface="Arial"/>
                <a:ea typeface="Arial"/>
                <a:cs typeface="Arial"/>
                <a:sym typeface="Arial"/>
              </a:defRPr>
            </a:pPr>
            <a:r>
              <a:rPr sz="1400" b="1" dirty="0">
                <a:solidFill>
                  <a:schemeClr val="tx1"/>
                </a:solidFill>
                <a:latin typeface="Arial" panose="020B0604020202020204" pitchFamily="34" charset="0"/>
                <a:cs typeface="Arial" panose="020B0604020202020204" pitchFamily="34" charset="0"/>
              </a:rPr>
              <a:t>Monday thru Friday, 11:00 a.m. to 8:00 p.m. (three shifts), and Saturday and Sunday from 8:00 a.m. to 8:00 p.m. (four 3-hour shifts).  On Monday, 11 November, every member available from the Chapter will be present from 9:00 a.m. to 9 p.m. to support Golden Corral Military Appreciation Night. </a:t>
            </a:r>
          </a:p>
          <a:p>
            <a:pPr>
              <a:spcBef>
                <a:spcPts val="1200"/>
              </a:spcBef>
              <a:defRPr sz="1200">
                <a:solidFill>
                  <a:srgbClr val="242626"/>
                </a:solidFill>
                <a:latin typeface="Arial"/>
                <a:ea typeface="Arial"/>
                <a:cs typeface="Arial"/>
                <a:sym typeface="Arial"/>
              </a:defRPr>
            </a:pPr>
            <a:r>
              <a:rPr sz="1400" b="1" dirty="0">
                <a:solidFill>
                  <a:schemeClr val="tx1"/>
                </a:solidFill>
                <a:latin typeface="Arial" panose="020B0604020202020204" pitchFamily="34" charset="0"/>
                <a:cs typeface="Arial" panose="020B0604020202020204" pitchFamily="34" charset="0"/>
              </a:rPr>
              <a:t>In the event no chapter member(s) are present to man the DAV table, please contact the following individuals in-turn: </a:t>
            </a:r>
          </a:p>
          <a:p>
            <a:pPr>
              <a:spcBef>
                <a:spcPts val="1200"/>
              </a:spcBef>
              <a:defRPr sz="1200">
                <a:latin typeface="Arial"/>
                <a:ea typeface="Arial"/>
                <a:cs typeface="Arial"/>
                <a:sym typeface="Arial"/>
              </a:defRPr>
            </a:pPr>
            <a:r>
              <a:rPr sz="1400" b="1" dirty="0">
                <a:solidFill>
                  <a:schemeClr val="tx1"/>
                </a:solidFill>
                <a:latin typeface="Arial" panose="020B0604020202020204" pitchFamily="34" charset="0"/>
                <a:cs typeface="Arial" panose="020B0604020202020204" pitchFamily="34" charset="0"/>
              </a:rPr>
              <a:t>Primary­ Alternate -  Name and phone number</a:t>
            </a:r>
            <a:endParaRPr sz="1400" b="1" dirty="0">
              <a:solidFill>
                <a:schemeClr val="tx1"/>
              </a:solidFill>
              <a:latin typeface="Arial" panose="020B0604020202020204" pitchFamily="34" charset="0"/>
              <a:ea typeface="Graphik Medium"/>
              <a:cs typeface="Arial" panose="020B0604020202020204" pitchFamily="34" charset="0"/>
              <a:sym typeface="Graphik Medium"/>
            </a:endParaRPr>
          </a:p>
          <a:p>
            <a:pPr>
              <a:spcBef>
                <a:spcPts val="1200"/>
              </a:spcBef>
              <a:defRPr sz="1200">
                <a:latin typeface="Arial"/>
                <a:ea typeface="Arial"/>
                <a:cs typeface="Arial"/>
                <a:sym typeface="Arial"/>
              </a:defRPr>
            </a:pPr>
            <a:r>
              <a:rPr sz="1400" b="1" dirty="0">
                <a:solidFill>
                  <a:schemeClr val="tx1"/>
                </a:solidFill>
                <a:latin typeface="Arial" panose="020B0604020202020204" pitchFamily="34" charset="0"/>
                <a:cs typeface="Arial" panose="020B0604020202020204" pitchFamily="34" charset="0"/>
              </a:rPr>
              <a:t>Alternate - Name and phone number</a:t>
            </a:r>
            <a:endParaRPr sz="1400" b="1" dirty="0">
              <a:solidFill>
                <a:schemeClr val="tx1"/>
              </a:solidFill>
              <a:latin typeface="Arial" panose="020B0604020202020204" pitchFamily="34" charset="0"/>
              <a:ea typeface="Graphik Medium"/>
              <a:cs typeface="Arial" panose="020B0604020202020204" pitchFamily="34" charset="0"/>
              <a:sym typeface="Graphik Medium"/>
            </a:endParaRPr>
          </a:p>
          <a:p>
            <a:pPr>
              <a:spcBef>
                <a:spcPts val="1200"/>
              </a:spcBef>
              <a:defRPr sz="1200">
                <a:latin typeface="Arial"/>
                <a:ea typeface="Arial"/>
                <a:cs typeface="Arial"/>
                <a:sym typeface="Arial"/>
              </a:defRPr>
            </a:pPr>
            <a:r>
              <a:rPr sz="1400" b="1" dirty="0">
                <a:solidFill>
                  <a:schemeClr val="tx1"/>
                </a:solidFill>
                <a:latin typeface="Arial" panose="020B0604020202020204" pitchFamily="34" charset="0"/>
                <a:cs typeface="Arial" panose="020B0604020202020204" pitchFamily="34" charset="0"/>
              </a:rPr>
              <a:t>Tertiary - Name and phone number</a:t>
            </a:r>
            <a:endParaRPr sz="1400" b="1" dirty="0">
              <a:solidFill>
                <a:schemeClr val="tx1"/>
              </a:solidFill>
              <a:latin typeface="Arial" panose="020B0604020202020204" pitchFamily="34" charset="0"/>
              <a:ea typeface="Graphik Medium"/>
              <a:cs typeface="Arial" panose="020B0604020202020204" pitchFamily="34" charset="0"/>
              <a:sym typeface="Graphik Medium"/>
            </a:endParaRPr>
          </a:p>
          <a:p>
            <a:pPr>
              <a:spcBef>
                <a:spcPts val="1200"/>
              </a:spcBef>
              <a:defRPr sz="1200">
                <a:latin typeface="Arial"/>
                <a:ea typeface="Arial"/>
                <a:cs typeface="Arial"/>
                <a:sym typeface="Arial"/>
              </a:defRPr>
            </a:pPr>
            <a:r>
              <a:rPr sz="1400" b="1" dirty="0">
                <a:solidFill>
                  <a:schemeClr val="tx1"/>
                </a:solidFill>
                <a:latin typeface="Arial" panose="020B0604020202020204" pitchFamily="34" charset="0"/>
                <a:cs typeface="Arial" panose="020B0604020202020204" pitchFamily="34" charset="0"/>
              </a:rPr>
              <a:t>Signed by:</a:t>
            </a:r>
            <a:endParaRPr sz="1400" b="1" dirty="0">
              <a:solidFill>
                <a:schemeClr val="tx1"/>
              </a:solidFill>
              <a:latin typeface="Arial" panose="020B0604020202020204" pitchFamily="34" charset="0"/>
              <a:ea typeface="Graphik Medium"/>
              <a:cs typeface="Arial" panose="020B0604020202020204" pitchFamily="34" charset="0"/>
              <a:sym typeface="Graphik Medium"/>
            </a:endParaRPr>
          </a:p>
          <a:p>
            <a:pPr>
              <a:spcBef>
                <a:spcPts val="1200"/>
              </a:spcBef>
              <a:defRPr sz="1200">
                <a:solidFill>
                  <a:srgbClr val="252726"/>
                </a:solidFill>
                <a:latin typeface="Arial"/>
                <a:ea typeface="Arial"/>
                <a:cs typeface="Arial"/>
                <a:sym typeface="Arial"/>
              </a:defRPr>
            </a:pPr>
            <a:r>
              <a:rPr sz="1400" b="1" dirty="0">
                <a:solidFill>
                  <a:schemeClr val="tx1"/>
                </a:solidFill>
                <a:latin typeface="Arial" panose="020B0604020202020204" pitchFamily="34" charset="0"/>
                <a:cs typeface="Arial" panose="020B0604020202020204" pitchFamily="34" charset="0"/>
              </a:rPr>
              <a:t>Manager Golden Corral </a:t>
            </a:r>
          </a:p>
          <a:p>
            <a:pPr>
              <a:spcBef>
                <a:spcPts val="1200"/>
              </a:spcBef>
              <a:defRPr sz="1200">
                <a:latin typeface="Arial"/>
                <a:ea typeface="Arial"/>
                <a:cs typeface="Arial"/>
                <a:sym typeface="Arial"/>
              </a:defRPr>
            </a:pPr>
            <a:r>
              <a:rPr sz="1400" b="1" dirty="0">
                <a:solidFill>
                  <a:schemeClr val="tx1"/>
                </a:solidFill>
                <a:latin typeface="Arial" panose="020B0604020202020204" pitchFamily="34" charset="0"/>
                <a:cs typeface="Arial" panose="020B0604020202020204" pitchFamily="34" charset="0"/>
              </a:rPr>
              <a:t>Chapter Coordinator</a:t>
            </a:r>
            <a:endParaRPr sz="1400" b="1" dirty="0">
              <a:solidFill>
                <a:schemeClr val="tx1"/>
              </a:solidFill>
              <a:latin typeface="Arial" panose="020B0604020202020204" pitchFamily="34" charset="0"/>
              <a:ea typeface="Graphik Medium"/>
              <a:cs typeface="Arial" panose="020B0604020202020204" pitchFamily="34" charset="0"/>
              <a:sym typeface="Graphik Medium"/>
            </a:endParaRP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a14="http://schemas.microsoft.com/office/drawing/2010/main" xmlns:m="http://schemas.openxmlformats.org/officeDocument/2006/math"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5" name="Footer Placeholder 3"/>
          <p:cNvSpPr txBox="1"/>
          <p:nvPr/>
        </p:nvSpPr>
        <p:spPr>
          <a:xfrm>
            <a:off x="45719" y="6596397"/>
            <a:ext cx="12100562" cy="2285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defTabSz="914400">
              <a:defRPr sz="1000">
                <a:solidFill>
                  <a:srgbClr val="B7BCBD"/>
                </a:solidFill>
                <a:latin typeface="+mn-lt"/>
                <a:ea typeface="+mn-ea"/>
                <a:cs typeface="+mn-cs"/>
                <a:sym typeface="Calibri"/>
              </a:defRPr>
            </a:lvl1pPr>
          </a:lstStyle>
          <a:p>
            <a:r>
              <a:t>Department of Virginia</a:t>
            </a:r>
          </a:p>
        </p:txBody>
      </p:sp>
      <p:sp>
        <p:nvSpPr>
          <p:cNvPr id="256" name="Title 6"/>
          <p:cNvSpPr txBox="1">
            <a:spLocks noGrp="1"/>
          </p:cNvSpPr>
          <p:nvPr>
            <p:ph type="title"/>
          </p:nvPr>
        </p:nvSpPr>
        <p:spPr>
          <a:xfrm>
            <a:off x="2017821" y="69573"/>
            <a:ext cx="9164530" cy="584777"/>
          </a:xfrm>
          <a:prstGeom prst="rect">
            <a:avLst/>
          </a:prstGeom>
          <a:ln w="9525">
            <a:solidFill>
              <a:srgbClr val="BCDA7E"/>
            </a:solidFill>
            <a:round/>
          </a:ln>
        </p:spPr>
        <p:txBody>
          <a:bodyPr/>
          <a:lstStyle>
            <a:lvl1pPr>
              <a:defRPr sz="3200" b="1" spc="100">
                <a:solidFill>
                  <a:srgbClr val="404040"/>
                </a:solidFill>
                <a:effectLst>
                  <a:outerShdw blurRad="38100" dist="38100" dir="2700000" rotWithShape="0">
                    <a:srgbClr val="000000">
                      <a:alpha val="43137"/>
                    </a:srgbClr>
                  </a:outerShdw>
                </a:effectLst>
                <a:latin typeface="Arial"/>
                <a:ea typeface="Arial"/>
                <a:cs typeface="Arial"/>
                <a:sym typeface="Arial"/>
              </a:defRPr>
            </a:lvl1pPr>
          </a:lstStyle>
          <a:p>
            <a:r>
              <a:rPr lang="en-US" dirty="0"/>
              <a:t>Helpful Tools</a:t>
            </a:r>
            <a:endParaRPr dirty="0"/>
          </a:p>
        </p:txBody>
      </p:sp>
      <p:sp>
        <p:nvSpPr>
          <p:cNvPr id="257" name="Slide Number Placeholder 4"/>
          <p:cNvSpPr txBox="1">
            <a:spLocks noGrp="1"/>
          </p:cNvSpPr>
          <p:nvPr>
            <p:ph type="sldNum" sz="quarter" idx="4294967295"/>
          </p:nvPr>
        </p:nvSpPr>
        <p:spPr>
          <a:xfrm>
            <a:off x="11601450" y="6388289"/>
            <a:ext cx="232878" cy="22851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914400">
              <a:defRPr>
                <a:solidFill>
                  <a:srgbClr val="888888"/>
                </a:solidFill>
                <a:latin typeface="+mn-lt"/>
                <a:ea typeface="+mn-ea"/>
                <a:cs typeface="+mn-cs"/>
                <a:sym typeface="Calibri"/>
              </a:defRPr>
            </a:lvl1pPr>
          </a:lstStyle>
          <a:p>
            <a:fld id="{86CB4B4D-7CA3-9044-876B-883B54F8677D}" type="slidenum">
              <a:t>16</a:t>
            </a:fld>
            <a:endParaRPr/>
          </a:p>
        </p:txBody>
      </p:sp>
      <p:pic>
        <p:nvPicPr>
          <p:cNvPr id="258" name="Picture 5" descr="Picture 5"/>
          <p:cNvPicPr>
            <a:picLocks noChangeAspect="1"/>
          </p:cNvPicPr>
          <p:nvPr/>
        </p:nvPicPr>
        <p:blipFill>
          <a:blip r:embed="rId3"/>
          <a:stretch>
            <a:fillRect/>
          </a:stretch>
        </p:blipFill>
        <p:spPr>
          <a:xfrm>
            <a:off x="56481" y="69573"/>
            <a:ext cx="761428" cy="584777"/>
          </a:xfrm>
          <a:prstGeom prst="rect">
            <a:avLst/>
          </a:prstGeom>
          <a:ln w="12700">
            <a:miter lim="400000"/>
          </a:ln>
          <a:effectLst>
            <a:outerShdw blurRad="50800" dist="38100" dir="2700000" rotWithShape="0">
              <a:srgbClr val="000000">
                <a:alpha val="40000"/>
              </a:srgbClr>
            </a:outerShdw>
          </a:effectLst>
        </p:spPr>
      </p:pic>
      <p:sp>
        <p:nvSpPr>
          <p:cNvPr id="259" name="Shift Sign-In sheets MUST be sent to the Department Coordinator upon conclusion of the event…"/>
          <p:cNvSpPr txBox="1"/>
          <p:nvPr/>
        </p:nvSpPr>
        <p:spPr>
          <a:xfrm>
            <a:off x="1299453" y="1213092"/>
            <a:ext cx="10534875" cy="4526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defTabSz="1652903">
              <a:lnSpc>
                <a:spcPct val="90000"/>
              </a:lnSpc>
              <a:spcBef>
                <a:spcPts val="3000"/>
              </a:spcBef>
              <a:defRPr sz="2200">
                <a:latin typeface="Arial"/>
                <a:ea typeface="Arial"/>
                <a:cs typeface="Arial"/>
                <a:sym typeface="Arial"/>
              </a:defRPr>
            </a:lvl1pPr>
          </a:lstStyle>
          <a:p>
            <a:r>
              <a:t>                                                </a:t>
            </a:r>
            <a:endParaRPr sz="3000">
              <a:latin typeface="Graphik"/>
              <a:ea typeface="Graphik"/>
              <a:cs typeface="Graphik"/>
              <a:sym typeface="Graphik"/>
            </a:endParaRPr>
          </a:p>
        </p:txBody>
      </p:sp>
      <p:sp>
        <p:nvSpPr>
          <p:cNvPr id="260" name="Forget-Me-Not…"/>
          <p:cNvSpPr txBox="1"/>
          <p:nvPr/>
        </p:nvSpPr>
        <p:spPr>
          <a:xfrm>
            <a:off x="1492284" y="906431"/>
            <a:ext cx="10435755" cy="54818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Autofit/>
          </a:bodyPr>
          <a:lstStyle/>
          <a:p>
            <a:pPr defTabSz="1739900">
              <a:lnSpc>
                <a:spcPct val="81000"/>
              </a:lnSpc>
              <a:spcBef>
                <a:spcPts val="600"/>
              </a:spcBef>
              <a:buClr>
                <a:srgbClr val="000000"/>
              </a:buClr>
              <a:buSzPct val="100000"/>
              <a:defRPr sz="2200">
                <a:latin typeface="Arial"/>
                <a:ea typeface="Arial"/>
                <a:cs typeface="Arial"/>
                <a:sym typeface="Arial"/>
              </a:defRPr>
            </a:pPr>
            <a:r>
              <a:rPr lang="en-US" sz="1400" dirty="0">
                <a:latin typeface="Arial" panose="020B0604020202020204" pitchFamily="34" charset="0"/>
                <a:cs typeface="Arial" panose="020B0604020202020204" pitchFamily="34" charset="0"/>
              </a:rPr>
              <a:t>Example of a “cheat sheet” used at the table to assist volunteers in answering, what is DAV and what does DAV do to help veterans:</a:t>
            </a:r>
          </a:p>
          <a:p>
            <a:pPr defTabSz="1739900">
              <a:lnSpc>
                <a:spcPct val="81000"/>
              </a:lnSpc>
              <a:spcBef>
                <a:spcPts val="600"/>
              </a:spcBef>
              <a:buClr>
                <a:srgbClr val="000000"/>
              </a:buClr>
              <a:buSzPct val="100000"/>
              <a:defRPr sz="2200">
                <a:latin typeface="Arial"/>
                <a:ea typeface="Arial"/>
                <a:cs typeface="Arial"/>
                <a:sym typeface="Arial"/>
              </a:defRPr>
            </a:pPr>
            <a:endParaRPr lang="en-US" sz="1400" dirty="0">
              <a:latin typeface="Arial" panose="020B0604020202020204" pitchFamily="34" charset="0"/>
              <a:cs typeface="Arial" panose="020B0604020202020204" pitchFamily="34" charset="0"/>
            </a:endParaRPr>
          </a:p>
          <a:p>
            <a:r>
              <a:rPr lang="en-US" sz="1400" dirty="0">
                <a:effectLst/>
                <a:latin typeface="Arial" panose="020B0604020202020204" pitchFamily="34" charset="0"/>
                <a:ea typeface="Times New Roman" panose="020F0502020204030204" pitchFamily="34" charset="0"/>
                <a:cs typeface="Arial" panose="020B0604020202020204" pitchFamily="34" charset="0"/>
              </a:rPr>
              <a:t>Info for Golden Corral for Chapter 3</a:t>
            </a:r>
          </a:p>
          <a:p>
            <a:r>
              <a:rPr lang="en-US" sz="1400" dirty="0">
                <a:effectLst/>
                <a:latin typeface="Arial" panose="020B0604020202020204" pitchFamily="34" charset="0"/>
                <a:ea typeface="Times New Roman" panose="020F0502020204030204" pitchFamily="34" charset="0"/>
                <a:cs typeface="Arial" panose="020B0604020202020204" pitchFamily="34" charset="0"/>
              </a:rPr>
              <a:t> </a:t>
            </a:r>
          </a:p>
          <a:p>
            <a:r>
              <a:rPr lang="en-US" sz="1400" dirty="0">
                <a:effectLst/>
                <a:latin typeface="Arial" panose="020B0604020202020204" pitchFamily="34" charset="0"/>
                <a:ea typeface="Times New Roman" panose="020F0502020204030204" pitchFamily="34" charset="0"/>
                <a:cs typeface="Arial" panose="020B0604020202020204" pitchFamily="34" charset="0"/>
              </a:rPr>
              <a:t>Chapter 3 provides an Honor Guard team, free of charge, to every deceased veteran in SW Virginia at burial/cemetery. We provide a rifle team, a bugler, and when active duty is not available, the flag folding and presenting to next of kin. We number 80 to 100 funerals a year with an all volunteer team that are all disabled veterans.</a:t>
            </a:r>
          </a:p>
          <a:p>
            <a:r>
              <a:rPr lang="en-US" sz="1400" dirty="0">
                <a:effectLst/>
                <a:latin typeface="Arial" panose="020B0604020202020204" pitchFamily="34" charset="0"/>
                <a:ea typeface="Times New Roman" panose="020F0502020204030204" pitchFamily="34" charset="0"/>
                <a:cs typeface="Arial" panose="020B0604020202020204" pitchFamily="34" charset="0"/>
              </a:rPr>
              <a:t> </a:t>
            </a:r>
          </a:p>
          <a:p>
            <a:r>
              <a:rPr lang="en-US" sz="1400" dirty="0">
                <a:effectLst/>
                <a:latin typeface="Arial" panose="020B0604020202020204" pitchFamily="34" charset="0"/>
                <a:ea typeface="Times New Roman" panose="020F0502020204030204" pitchFamily="34" charset="0"/>
                <a:cs typeface="Arial" panose="020B0604020202020204" pitchFamily="34" charset="0"/>
              </a:rPr>
              <a:t>We provide on average $1,000 to $1,500 in emergency relief to veterans in SW Virginia in crisis every month. This includes rent for eviction notices, </a:t>
            </a:r>
            <a:r>
              <a:rPr lang="en-US" sz="1400" dirty="0">
                <a:latin typeface="Arial" panose="020B0604020202020204" pitchFamily="34" charset="0"/>
                <a:ea typeface="Times New Roman" panose="020F0502020204030204" pitchFamily="34" charset="0"/>
                <a:cs typeface="Arial" panose="020B0604020202020204" pitchFamily="34" charset="0"/>
              </a:rPr>
              <a:t>utility </a:t>
            </a:r>
            <a:r>
              <a:rPr lang="en-US" sz="1400" dirty="0">
                <a:effectLst/>
                <a:latin typeface="Arial" panose="020B0604020202020204" pitchFamily="34" charset="0"/>
                <a:ea typeface="Times New Roman" panose="020F0502020204030204" pitchFamily="34" charset="0"/>
                <a:cs typeface="Arial" panose="020B0604020202020204" pitchFamily="34" charset="0"/>
              </a:rPr>
              <a:t>cut-off notices and groceries and gas.</a:t>
            </a:r>
          </a:p>
          <a:p>
            <a:r>
              <a:rPr lang="en-US" sz="1400" dirty="0">
                <a:effectLst/>
                <a:latin typeface="Arial" panose="020B0604020202020204" pitchFamily="34" charset="0"/>
                <a:ea typeface="Times New Roman" panose="020F0502020204030204" pitchFamily="34" charset="0"/>
                <a:cs typeface="Arial" panose="020B0604020202020204" pitchFamily="34" charset="0"/>
              </a:rPr>
              <a:t> </a:t>
            </a:r>
          </a:p>
          <a:p>
            <a:r>
              <a:rPr lang="en-US" sz="1400" dirty="0">
                <a:effectLst/>
                <a:latin typeface="Arial" panose="020B0604020202020204" pitchFamily="34" charset="0"/>
                <a:ea typeface="Times New Roman" panose="020F0502020204030204" pitchFamily="34" charset="0"/>
                <a:cs typeface="Arial" panose="020B0604020202020204" pitchFamily="34" charset="0"/>
              </a:rPr>
              <a:t>We provide free VA disability claim assistance and processing with trained Chapter Service Officers.</a:t>
            </a:r>
          </a:p>
          <a:p>
            <a:r>
              <a:rPr lang="en-US" sz="1400" dirty="0">
                <a:effectLst/>
                <a:latin typeface="Arial" panose="020B0604020202020204" pitchFamily="34" charset="0"/>
                <a:ea typeface="Times New Roman" panose="020F0502020204030204" pitchFamily="34" charset="0"/>
                <a:cs typeface="Arial" panose="020B0604020202020204" pitchFamily="34" charset="0"/>
              </a:rPr>
              <a:t> </a:t>
            </a:r>
          </a:p>
          <a:p>
            <a:r>
              <a:rPr lang="en-US" sz="1400" dirty="0">
                <a:effectLst/>
                <a:latin typeface="Arial" panose="020B0604020202020204" pitchFamily="34" charset="0"/>
                <a:ea typeface="Times New Roman" panose="020F0502020204030204" pitchFamily="34" charset="0"/>
                <a:cs typeface="Arial" panose="020B0604020202020204" pitchFamily="34" charset="0"/>
              </a:rPr>
              <a:t>We fund VA charities such as aquatic therapy at the Salem VAMC for veterans, to include a van for veteran transportation used by the VA for veteran medical appointments.</a:t>
            </a:r>
          </a:p>
          <a:p>
            <a:r>
              <a:rPr lang="en-US" sz="1400" dirty="0">
                <a:effectLst/>
                <a:latin typeface="Arial" panose="020B0604020202020204" pitchFamily="34" charset="0"/>
                <a:ea typeface="Times New Roman" panose="020F0502020204030204" pitchFamily="34" charset="0"/>
                <a:cs typeface="Arial" panose="020B0604020202020204" pitchFamily="34" charset="0"/>
              </a:rPr>
              <a:t> </a:t>
            </a:r>
          </a:p>
          <a:p>
            <a:r>
              <a:rPr lang="en-US" sz="1400" dirty="0">
                <a:effectLst/>
                <a:latin typeface="Arial" panose="020B0604020202020204" pitchFamily="34" charset="0"/>
                <a:ea typeface="Times New Roman" panose="020F0502020204030204" pitchFamily="34" charset="0"/>
                <a:cs typeface="Arial" panose="020B0604020202020204" pitchFamily="34" charset="0"/>
              </a:rPr>
              <a:t>We open our doors to support other Veteran Service Organizations for meetings at our property on a monthly basis.</a:t>
            </a:r>
          </a:p>
          <a:p>
            <a:r>
              <a:rPr lang="en-US" sz="1400" dirty="0">
                <a:effectLst/>
                <a:latin typeface="Arial" panose="020B0604020202020204" pitchFamily="34" charset="0"/>
                <a:ea typeface="Times New Roman" panose="020F0502020204030204" pitchFamily="34" charset="0"/>
                <a:cs typeface="Arial" panose="020B0604020202020204" pitchFamily="34" charset="0"/>
              </a:rPr>
              <a:t> </a:t>
            </a:r>
          </a:p>
          <a:p>
            <a:r>
              <a:rPr lang="en-US" sz="1400" dirty="0">
                <a:effectLst/>
                <a:latin typeface="Arial" panose="020B0604020202020204" pitchFamily="34" charset="0"/>
                <a:ea typeface="Times New Roman" panose="020F0502020204030204" pitchFamily="34" charset="0"/>
                <a:cs typeface="Arial" panose="020B0604020202020204" pitchFamily="34" charset="0"/>
              </a:rPr>
              <a:t>We provide a place for veterans to socialize and interact at our property with food service on site. (2381 Roanoke Blvd Salem, VA 24153 across and down the road from the Salem VAMC).</a:t>
            </a:r>
          </a:p>
          <a:p>
            <a:r>
              <a:rPr lang="en-US" sz="1400" dirty="0">
                <a:effectLst/>
                <a:latin typeface="Arial" panose="020B0604020202020204" pitchFamily="34" charset="0"/>
                <a:ea typeface="Times New Roman" panose="020F0502020204030204" pitchFamily="34" charset="0"/>
                <a:cs typeface="Arial" panose="020B0604020202020204" pitchFamily="34" charset="0"/>
              </a:rPr>
              <a:t> </a:t>
            </a:r>
          </a:p>
          <a:p>
            <a:r>
              <a:rPr lang="en-US" sz="1400" dirty="0">
                <a:effectLst/>
                <a:latin typeface="Arial" panose="020B0604020202020204" pitchFamily="34" charset="0"/>
                <a:ea typeface="Times New Roman" panose="020F0502020204030204" pitchFamily="34" charset="0"/>
                <a:cs typeface="Arial" panose="020B0604020202020204" pitchFamily="34" charset="0"/>
              </a:rPr>
              <a:t>We provide homeless veterans clothing and furniture, free of charge ,when starting over in their new home. We assist with housing, in conjunction with, the Social Worker at the Salem VAMC. We assist Veterans in finding  employment in our local community with our DAV State Employment Committee.</a:t>
            </a:r>
          </a:p>
          <a:p>
            <a:pPr defTabSz="1739900">
              <a:lnSpc>
                <a:spcPct val="81000"/>
              </a:lnSpc>
              <a:spcBef>
                <a:spcPts val="600"/>
              </a:spcBef>
              <a:buClr>
                <a:srgbClr val="000000"/>
              </a:buClr>
              <a:buSzPct val="100000"/>
              <a:defRPr sz="2200">
                <a:latin typeface="Arial"/>
                <a:ea typeface="Arial"/>
                <a:cs typeface="Arial"/>
                <a:sym typeface="Arial"/>
              </a:defRPr>
            </a:pPr>
            <a:endParaRP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8756917"/>
      </p:ext>
    </p:extLst>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5" name="Footer Placeholder 3"/>
          <p:cNvSpPr txBox="1"/>
          <p:nvPr/>
        </p:nvSpPr>
        <p:spPr>
          <a:xfrm>
            <a:off x="45719" y="6596397"/>
            <a:ext cx="12100562" cy="228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914400">
              <a:defRPr sz="1000">
                <a:solidFill>
                  <a:srgbClr val="B7BCBD"/>
                </a:solidFill>
                <a:latin typeface="+mn-lt"/>
                <a:ea typeface="+mn-ea"/>
                <a:cs typeface="+mn-cs"/>
                <a:sym typeface="Calibri"/>
              </a:defRPr>
            </a:lvl1pPr>
          </a:lstStyle>
          <a:p>
            <a:r>
              <a:t>Department of Virginia</a:t>
            </a:r>
          </a:p>
        </p:txBody>
      </p:sp>
      <p:sp>
        <p:nvSpPr>
          <p:cNvPr id="256" name="Title 6"/>
          <p:cNvSpPr txBox="1">
            <a:spLocks noGrp="1"/>
          </p:cNvSpPr>
          <p:nvPr>
            <p:ph type="title"/>
          </p:nvPr>
        </p:nvSpPr>
        <p:spPr>
          <a:xfrm>
            <a:off x="2017821" y="69573"/>
            <a:ext cx="9164530" cy="584777"/>
          </a:xfrm>
          <a:prstGeom prst="rect">
            <a:avLst/>
          </a:prstGeom>
          <a:ln w="9525">
            <a:solidFill>
              <a:srgbClr val="BCDA7E"/>
            </a:solidFill>
            <a:round/>
          </a:ln>
        </p:spPr>
        <p:txBody>
          <a:bodyPr/>
          <a:lstStyle>
            <a:lvl1pPr>
              <a:defRPr sz="3200" b="1" spc="100">
                <a:solidFill>
                  <a:srgbClr val="404040"/>
                </a:solidFill>
                <a:effectLst>
                  <a:outerShdw blurRad="38100" dist="38100" dir="2700000" rotWithShape="0">
                    <a:srgbClr val="000000">
                      <a:alpha val="43137"/>
                    </a:srgbClr>
                  </a:outerShdw>
                </a:effectLst>
                <a:latin typeface="Arial"/>
                <a:ea typeface="Arial"/>
                <a:cs typeface="Arial"/>
                <a:sym typeface="Arial"/>
              </a:defRPr>
            </a:lvl1pPr>
          </a:lstStyle>
          <a:p>
            <a:r>
              <a:rPr lang="en-US" dirty="0"/>
              <a:t>Helpful Tools</a:t>
            </a:r>
            <a:endParaRPr dirty="0"/>
          </a:p>
        </p:txBody>
      </p:sp>
      <p:sp>
        <p:nvSpPr>
          <p:cNvPr id="257" name="Slide Number Placeholder 4"/>
          <p:cNvSpPr txBox="1">
            <a:spLocks noGrp="1"/>
          </p:cNvSpPr>
          <p:nvPr>
            <p:ph type="sldNum" sz="quarter" idx="4294967295"/>
          </p:nvPr>
        </p:nvSpPr>
        <p:spPr>
          <a:xfrm>
            <a:off x="11601450" y="6388289"/>
            <a:ext cx="232878" cy="22851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solidFill>
                  <a:srgbClr val="888888"/>
                </a:solidFill>
                <a:latin typeface="+mn-lt"/>
                <a:ea typeface="+mn-ea"/>
                <a:cs typeface="+mn-cs"/>
                <a:sym typeface="Calibri"/>
              </a:defRPr>
            </a:lvl1pPr>
          </a:lstStyle>
          <a:p>
            <a:fld id="{86CB4B4D-7CA3-9044-876B-883B54F8677D}" type="slidenum">
              <a:t>17</a:t>
            </a:fld>
            <a:endParaRPr/>
          </a:p>
        </p:txBody>
      </p:sp>
      <p:pic>
        <p:nvPicPr>
          <p:cNvPr id="258" name="Picture 5" descr="Picture 5"/>
          <p:cNvPicPr>
            <a:picLocks noChangeAspect="1"/>
          </p:cNvPicPr>
          <p:nvPr/>
        </p:nvPicPr>
        <p:blipFill>
          <a:blip r:embed="rId3"/>
          <a:stretch>
            <a:fillRect/>
          </a:stretch>
        </p:blipFill>
        <p:spPr>
          <a:xfrm>
            <a:off x="56481" y="69573"/>
            <a:ext cx="761428" cy="584777"/>
          </a:xfrm>
          <a:prstGeom prst="rect">
            <a:avLst/>
          </a:prstGeom>
          <a:ln w="12700">
            <a:miter lim="400000"/>
          </a:ln>
          <a:effectLst>
            <a:outerShdw blurRad="50800" dist="38100" dir="2700000" rotWithShape="0">
              <a:srgbClr val="000000">
                <a:alpha val="40000"/>
              </a:srgbClr>
            </a:outerShdw>
          </a:effectLst>
        </p:spPr>
      </p:pic>
      <p:sp>
        <p:nvSpPr>
          <p:cNvPr id="259" name="Shift Sign-In sheets MUST be sent to the Department Coordinator upon conclusion of the event…"/>
          <p:cNvSpPr txBox="1"/>
          <p:nvPr/>
        </p:nvSpPr>
        <p:spPr>
          <a:xfrm>
            <a:off x="1299453" y="1213092"/>
            <a:ext cx="10534875" cy="4526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defTabSz="1652903">
              <a:lnSpc>
                <a:spcPct val="90000"/>
              </a:lnSpc>
              <a:spcBef>
                <a:spcPts val="3000"/>
              </a:spcBef>
              <a:defRPr sz="2200">
                <a:latin typeface="Arial"/>
                <a:ea typeface="Arial"/>
                <a:cs typeface="Arial"/>
                <a:sym typeface="Arial"/>
              </a:defRPr>
            </a:lvl1pPr>
          </a:lstStyle>
          <a:p>
            <a:r>
              <a:t>                                                </a:t>
            </a:r>
            <a:endParaRPr sz="3000">
              <a:latin typeface="Graphik"/>
              <a:ea typeface="Graphik"/>
              <a:cs typeface="Graphik"/>
              <a:sym typeface="Graphik"/>
            </a:endParaRPr>
          </a:p>
        </p:txBody>
      </p:sp>
      <p:sp>
        <p:nvSpPr>
          <p:cNvPr id="260" name="Forget-Me-Not…"/>
          <p:cNvSpPr txBox="1"/>
          <p:nvPr/>
        </p:nvSpPr>
        <p:spPr>
          <a:xfrm>
            <a:off x="1492284" y="906431"/>
            <a:ext cx="10435755" cy="54818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Autofit/>
          </a:bodyPr>
          <a:lstStyle/>
          <a:p>
            <a:pPr defTabSz="1739900">
              <a:lnSpc>
                <a:spcPct val="81000"/>
              </a:lnSpc>
              <a:spcBef>
                <a:spcPts val="600"/>
              </a:spcBef>
              <a:buClr>
                <a:srgbClr val="000000"/>
              </a:buClr>
              <a:buSzPct val="100000"/>
              <a:defRPr sz="2200">
                <a:latin typeface="Arial"/>
                <a:ea typeface="Arial"/>
                <a:cs typeface="Arial"/>
                <a:sym typeface="Arial"/>
              </a:defRPr>
            </a:pPr>
            <a:endParaRPr sz="1400" dirty="0">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FA0C335D-FE46-F69B-8368-A22102B22B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1557" y="768605"/>
            <a:ext cx="8528159" cy="5942047"/>
          </a:xfrm>
          <a:prstGeom prst="rect">
            <a:avLst/>
          </a:prstGeom>
        </p:spPr>
      </p:pic>
    </p:spTree>
    <p:extLst>
      <p:ext uri="{BB962C8B-B14F-4D97-AF65-F5344CB8AC3E}">
        <p14:creationId xmlns:p14="http://schemas.microsoft.com/office/powerpoint/2010/main" val="2498668966"/>
      </p:ext>
    </p:extLst>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9" name="Footer Placeholder 3"/>
          <p:cNvSpPr txBox="1"/>
          <p:nvPr/>
        </p:nvSpPr>
        <p:spPr>
          <a:xfrm>
            <a:off x="45719" y="6596397"/>
            <a:ext cx="12100562" cy="228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914400">
              <a:defRPr sz="1000">
                <a:solidFill>
                  <a:srgbClr val="B7BCBD"/>
                </a:solidFill>
                <a:latin typeface="+mn-lt"/>
                <a:ea typeface="+mn-ea"/>
                <a:cs typeface="+mn-cs"/>
                <a:sym typeface="Calibri"/>
              </a:defRPr>
            </a:lvl1pPr>
          </a:lstStyle>
          <a:p>
            <a:r>
              <a:t>Department of Virginia</a:t>
            </a:r>
          </a:p>
        </p:txBody>
      </p:sp>
      <p:sp>
        <p:nvSpPr>
          <p:cNvPr id="270" name="Title 6"/>
          <p:cNvSpPr txBox="1">
            <a:spLocks noGrp="1"/>
          </p:cNvSpPr>
          <p:nvPr>
            <p:ph type="title"/>
          </p:nvPr>
        </p:nvSpPr>
        <p:spPr>
          <a:xfrm>
            <a:off x="1937301" y="69778"/>
            <a:ext cx="9236766" cy="584777"/>
          </a:xfrm>
          <a:prstGeom prst="rect">
            <a:avLst/>
          </a:prstGeom>
          <a:ln w="9525">
            <a:solidFill>
              <a:srgbClr val="BCDA7E"/>
            </a:solidFill>
            <a:round/>
          </a:ln>
        </p:spPr>
        <p:txBody>
          <a:bodyPr/>
          <a:lstStyle>
            <a:lvl1pPr>
              <a:defRPr sz="3200" b="1" spc="100">
                <a:solidFill>
                  <a:srgbClr val="404040"/>
                </a:solidFill>
                <a:effectLst>
                  <a:outerShdw blurRad="38100" dist="38100" dir="2700000" rotWithShape="0">
                    <a:srgbClr val="000000">
                      <a:alpha val="43137"/>
                    </a:srgbClr>
                  </a:outerShdw>
                </a:effectLst>
                <a:latin typeface="Arial"/>
                <a:ea typeface="Arial"/>
                <a:cs typeface="Arial"/>
                <a:sym typeface="Arial"/>
              </a:defRPr>
            </a:lvl1pPr>
          </a:lstStyle>
          <a:p>
            <a:r>
              <a:rPr lang="en-US" dirty="0"/>
              <a:t>All Things Considered</a:t>
            </a:r>
            <a:endParaRPr dirty="0"/>
          </a:p>
        </p:txBody>
      </p:sp>
      <p:sp>
        <p:nvSpPr>
          <p:cNvPr id="271" name="Slide Number Placeholder 4"/>
          <p:cNvSpPr txBox="1">
            <a:spLocks noGrp="1"/>
          </p:cNvSpPr>
          <p:nvPr>
            <p:ph type="sldNum" sz="quarter" idx="4294967295"/>
          </p:nvPr>
        </p:nvSpPr>
        <p:spPr>
          <a:xfrm>
            <a:off x="11601450" y="6388289"/>
            <a:ext cx="232878" cy="22851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solidFill>
                  <a:srgbClr val="888888"/>
                </a:solidFill>
                <a:latin typeface="+mn-lt"/>
                <a:ea typeface="+mn-ea"/>
                <a:cs typeface="+mn-cs"/>
                <a:sym typeface="Calibri"/>
              </a:defRPr>
            </a:lvl1pPr>
          </a:lstStyle>
          <a:p>
            <a:fld id="{86CB4B4D-7CA3-9044-876B-883B54F8677D}" type="slidenum">
              <a:t>18</a:t>
            </a:fld>
            <a:endParaRPr/>
          </a:p>
        </p:txBody>
      </p:sp>
      <p:pic>
        <p:nvPicPr>
          <p:cNvPr id="272" name="Picture 8" descr="Picture 8"/>
          <p:cNvPicPr>
            <a:picLocks noChangeAspect="1"/>
          </p:cNvPicPr>
          <p:nvPr/>
        </p:nvPicPr>
        <p:blipFill>
          <a:blip r:embed="rId2"/>
          <a:stretch>
            <a:fillRect/>
          </a:stretch>
        </p:blipFill>
        <p:spPr>
          <a:xfrm>
            <a:off x="56481" y="69573"/>
            <a:ext cx="761428" cy="584777"/>
          </a:xfrm>
          <a:prstGeom prst="rect">
            <a:avLst/>
          </a:prstGeom>
          <a:ln w="12700">
            <a:miter lim="400000"/>
          </a:ln>
          <a:effectLst>
            <a:outerShdw blurRad="50800" dist="38100" dir="2700000" rotWithShape="0">
              <a:srgbClr val="000000">
                <a:alpha val="40000"/>
              </a:srgbClr>
            </a:outerShdw>
          </a:effectLst>
        </p:spPr>
      </p:pic>
      <p:sp>
        <p:nvSpPr>
          <p:cNvPr id="273" name="TextBox 1"/>
          <p:cNvSpPr txBox="1"/>
          <p:nvPr/>
        </p:nvSpPr>
        <p:spPr>
          <a:xfrm>
            <a:off x="1982464" y="1480015"/>
            <a:ext cx="9530559" cy="31085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buSzPct val="100000"/>
              <a:defRPr sz="2800">
                <a:latin typeface="Arial"/>
                <a:ea typeface="Arial"/>
                <a:cs typeface="Arial"/>
                <a:sym typeface="Arial"/>
              </a:defRPr>
            </a:pPr>
            <a:r>
              <a:rPr lang="en-US" dirty="0"/>
              <a:t>Times are tough, this is not new but…</a:t>
            </a:r>
          </a:p>
          <a:p>
            <a:pPr marL="457200" indent="-457200">
              <a:buSzPct val="100000"/>
              <a:buFont typeface="Arial" panose="020B0604020202020204" pitchFamily="34" charset="0"/>
              <a:buChar char="•"/>
              <a:defRPr sz="2800">
                <a:latin typeface="Arial"/>
                <a:ea typeface="Arial"/>
                <a:cs typeface="Arial"/>
                <a:sym typeface="Arial"/>
              </a:defRPr>
            </a:pPr>
            <a:r>
              <a:rPr lang="en-US" dirty="0"/>
              <a:t>Inflation</a:t>
            </a:r>
          </a:p>
          <a:p>
            <a:pPr marL="457200" indent="-457200">
              <a:buSzPct val="100000"/>
              <a:buFont typeface="Arial" panose="020B0604020202020204" pitchFamily="34" charset="0"/>
              <a:buChar char="•"/>
              <a:defRPr sz="2800">
                <a:latin typeface="Arial"/>
                <a:ea typeface="Arial"/>
                <a:cs typeface="Arial"/>
                <a:sym typeface="Arial"/>
              </a:defRPr>
            </a:pPr>
            <a:r>
              <a:rPr lang="en-US" dirty="0"/>
              <a:t>School is in session, meaning expenses for after-school activities</a:t>
            </a:r>
          </a:p>
          <a:p>
            <a:pPr marL="457200" indent="-457200">
              <a:buSzPct val="100000"/>
              <a:buFont typeface="Arial" panose="020B0604020202020204" pitchFamily="34" charset="0"/>
              <a:buChar char="•"/>
              <a:defRPr sz="2800">
                <a:latin typeface="Arial"/>
                <a:ea typeface="Arial"/>
                <a:cs typeface="Arial"/>
                <a:sym typeface="Arial"/>
              </a:defRPr>
            </a:pPr>
            <a:r>
              <a:rPr lang="en-US" dirty="0"/>
              <a:t>Price of petroleum</a:t>
            </a:r>
          </a:p>
          <a:p>
            <a:pPr marL="457200" indent="-457200">
              <a:buSzPct val="100000"/>
              <a:buFont typeface="Arial" panose="020B0604020202020204" pitchFamily="34" charset="0"/>
              <a:buChar char="•"/>
              <a:defRPr sz="2800">
                <a:latin typeface="Arial"/>
                <a:ea typeface="Arial"/>
                <a:cs typeface="Arial"/>
                <a:sym typeface="Arial"/>
              </a:defRPr>
            </a:pPr>
            <a:r>
              <a:rPr lang="en-US" dirty="0"/>
              <a:t>Closing of stores from COVID, limiting partnerships </a:t>
            </a:r>
          </a:p>
          <a:p>
            <a:pPr marL="457200" indent="-457200">
              <a:buSzPct val="100000"/>
              <a:buFont typeface="Arial" panose="020B0604020202020204" pitchFamily="34" charset="0"/>
              <a:buChar char="•"/>
              <a:defRPr sz="2800">
                <a:latin typeface="Arial"/>
                <a:ea typeface="Arial"/>
                <a:cs typeface="Arial"/>
                <a:sym typeface="Arial"/>
              </a:defRPr>
            </a:pPr>
            <a:r>
              <a:rPr lang="en-US" dirty="0"/>
              <a:t>Some volunteers are not comfortable with “sales”</a:t>
            </a:r>
          </a:p>
        </p:txBody>
      </p:sp>
      <p:sp>
        <p:nvSpPr>
          <p:cNvPr id="2" name="TextBox 1">
            <a:extLst>
              <a:ext uri="{FF2B5EF4-FFF2-40B4-BE49-F238E27FC236}">
                <a16:creationId xmlns:a16="http://schemas.microsoft.com/office/drawing/2014/main" id="{6CAF2F1E-0008-50AA-2FDA-8221BD69504F}"/>
              </a:ext>
            </a:extLst>
          </p:cNvPr>
          <p:cNvSpPr txBox="1"/>
          <p:nvPr/>
        </p:nvSpPr>
        <p:spPr>
          <a:xfrm>
            <a:off x="4296833" y="5046931"/>
            <a:ext cx="4007971"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orbel"/>
              </a:rPr>
              <a:t>Do the best you can</a:t>
            </a: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a14="http://schemas.microsoft.com/office/drawing/2010/main" xmlns:m="http://schemas.openxmlformats.org/officeDocument/2006/math"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9" name="Footer Placeholder 3"/>
          <p:cNvSpPr txBox="1"/>
          <p:nvPr/>
        </p:nvSpPr>
        <p:spPr>
          <a:xfrm>
            <a:off x="45719" y="6596397"/>
            <a:ext cx="12100562" cy="2285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defTabSz="914400">
              <a:defRPr sz="1000">
                <a:solidFill>
                  <a:srgbClr val="B7BCBD"/>
                </a:solidFill>
                <a:latin typeface="+mn-lt"/>
                <a:ea typeface="+mn-ea"/>
                <a:cs typeface="+mn-cs"/>
                <a:sym typeface="Calibri"/>
              </a:defRPr>
            </a:lvl1pPr>
          </a:lstStyle>
          <a:p>
            <a:r>
              <a:t>Department of Virginia</a:t>
            </a:r>
          </a:p>
        </p:txBody>
      </p:sp>
      <p:sp>
        <p:nvSpPr>
          <p:cNvPr id="270" name="Title 6"/>
          <p:cNvSpPr txBox="1">
            <a:spLocks noGrp="1"/>
          </p:cNvSpPr>
          <p:nvPr>
            <p:ph type="title"/>
          </p:nvPr>
        </p:nvSpPr>
        <p:spPr>
          <a:xfrm>
            <a:off x="1937301" y="69778"/>
            <a:ext cx="9236766" cy="584777"/>
          </a:xfrm>
          <a:prstGeom prst="rect">
            <a:avLst/>
          </a:prstGeom>
          <a:ln w="9525">
            <a:solidFill>
              <a:srgbClr val="BCDA7E"/>
            </a:solidFill>
            <a:round/>
          </a:ln>
        </p:spPr>
        <p:txBody>
          <a:bodyPr/>
          <a:lstStyle>
            <a:lvl1pPr>
              <a:defRPr sz="3200" b="1" spc="100">
                <a:solidFill>
                  <a:srgbClr val="404040"/>
                </a:solidFill>
                <a:effectLst>
                  <a:outerShdw blurRad="38100" dist="38100" dir="2700000" rotWithShape="0">
                    <a:srgbClr val="000000">
                      <a:alpha val="43137"/>
                    </a:srgbClr>
                  </a:outerShdw>
                </a:effectLst>
                <a:latin typeface="Arial"/>
                <a:ea typeface="Arial"/>
                <a:cs typeface="Arial"/>
                <a:sym typeface="Arial"/>
              </a:defRPr>
            </a:lvl1pPr>
          </a:lstStyle>
          <a:p>
            <a:r>
              <a:t>References</a:t>
            </a:r>
          </a:p>
        </p:txBody>
      </p:sp>
      <p:sp>
        <p:nvSpPr>
          <p:cNvPr id="271" name="Slide Number Placeholder 4"/>
          <p:cNvSpPr txBox="1">
            <a:spLocks noGrp="1"/>
          </p:cNvSpPr>
          <p:nvPr>
            <p:ph type="sldNum" sz="quarter" idx="4294967295"/>
          </p:nvPr>
        </p:nvSpPr>
        <p:spPr>
          <a:xfrm>
            <a:off x="11601450" y="6388289"/>
            <a:ext cx="232878" cy="22851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914400">
              <a:defRPr>
                <a:solidFill>
                  <a:srgbClr val="888888"/>
                </a:solidFill>
                <a:latin typeface="+mn-lt"/>
                <a:ea typeface="+mn-ea"/>
                <a:cs typeface="+mn-cs"/>
                <a:sym typeface="Calibri"/>
              </a:defRPr>
            </a:lvl1pPr>
          </a:lstStyle>
          <a:p>
            <a:fld id="{86CB4B4D-7CA3-9044-876B-883B54F8677D}" type="slidenum">
              <a:t>19</a:t>
            </a:fld>
            <a:endParaRPr/>
          </a:p>
        </p:txBody>
      </p:sp>
      <p:pic>
        <p:nvPicPr>
          <p:cNvPr id="272" name="Picture 8" descr="Picture 8"/>
          <p:cNvPicPr>
            <a:picLocks noChangeAspect="1"/>
          </p:cNvPicPr>
          <p:nvPr/>
        </p:nvPicPr>
        <p:blipFill>
          <a:blip r:embed="rId2"/>
          <a:stretch>
            <a:fillRect/>
          </a:stretch>
        </p:blipFill>
        <p:spPr>
          <a:xfrm>
            <a:off x="56481" y="69573"/>
            <a:ext cx="761428" cy="584777"/>
          </a:xfrm>
          <a:prstGeom prst="rect">
            <a:avLst/>
          </a:prstGeom>
          <a:ln w="12700">
            <a:miter lim="400000"/>
          </a:ln>
          <a:effectLst>
            <a:outerShdw blurRad="50800" dist="38100" dir="2700000" rotWithShape="0">
              <a:srgbClr val="000000">
                <a:alpha val="40000"/>
              </a:srgbClr>
            </a:outerShdw>
          </a:effectLst>
        </p:spPr>
      </p:pic>
      <p:sp>
        <p:nvSpPr>
          <p:cNvPr id="273" name="TextBox 1"/>
          <p:cNvSpPr txBox="1"/>
          <p:nvPr/>
        </p:nvSpPr>
        <p:spPr>
          <a:xfrm>
            <a:off x="1982464" y="1480015"/>
            <a:ext cx="9530559" cy="39703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457200" indent="-457200">
              <a:buSzPct val="100000"/>
              <a:buFont typeface="Arial"/>
              <a:buChar char="•"/>
              <a:defRPr sz="2800">
                <a:latin typeface="Arial"/>
                <a:ea typeface="Arial"/>
                <a:cs typeface="Arial"/>
                <a:sym typeface="Arial"/>
              </a:defRPr>
            </a:pPr>
            <a:r>
              <a:rPr dirty="0"/>
              <a:t>Please refer to the following for further guidance </a:t>
            </a:r>
          </a:p>
          <a:p>
            <a:pPr marL="457200" indent="-457200">
              <a:buSzPct val="100000"/>
              <a:buFont typeface="Arial"/>
              <a:buChar char="•"/>
              <a:defRPr sz="2800">
                <a:latin typeface="Arial"/>
                <a:ea typeface="Arial"/>
                <a:cs typeface="Arial"/>
                <a:sym typeface="Arial"/>
              </a:defRPr>
            </a:pPr>
            <a:endParaRPr dirty="0"/>
          </a:p>
          <a:p>
            <a:pPr marL="914400" lvl="1" indent="-457200">
              <a:buSzPct val="100000"/>
              <a:buFont typeface="Arial"/>
              <a:buChar char="•"/>
              <a:defRPr sz="2800">
                <a:latin typeface="Arial"/>
                <a:ea typeface="Arial"/>
                <a:cs typeface="Arial"/>
                <a:sym typeface="Arial"/>
              </a:defRPr>
            </a:pPr>
            <a:r>
              <a:rPr dirty="0"/>
              <a:t>National Constitution and Bylaws, Article 15, Section 15 (all) but specific: Sec 15.3 Para. 10, NEC Regulation 5</a:t>
            </a:r>
          </a:p>
          <a:p>
            <a:pPr marL="914400" lvl="1" indent="-457200">
              <a:buSzPct val="100000"/>
              <a:buFont typeface="Arial"/>
              <a:buChar char="•"/>
              <a:defRPr sz="2800">
                <a:latin typeface="Arial"/>
                <a:ea typeface="Arial"/>
                <a:cs typeface="Arial"/>
                <a:sym typeface="Arial"/>
              </a:defRPr>
            </a:pPr>
            <a:r>
              <a:rPr dirty="0"/>
              <a:t>Department of  Virginia DAV Constitution and Bylaws, Article II, Section Sec 2-2, Para 2</a:t>
            </a:r>
            <a:endParaRPr lang="en-US" dirty="0"/>
          </a:p>
          <a:p>
            <a:pPr marL="914400" lvl="1" indent="-457200">
              <a:buSzPct val="100000"/>
              <a:buFont typeface="Arial"/>
              <a:buChar char="•"/>
              <a:defRPr sz="2800">
                <a:latin typeface="Arial"/>
                <a:ea typeface="Arial"/>
                <a:cs typeface="Arial"/>
                <a:sym typeface="Arial"/>
              </a:defRPr>
            </a:pPr>
            <a:r>
              <a:rPr lang="en-US" dirty="0"/>
              <a:t>Article VII</a:t>
            </a:r>
            <a:endParaRPr dirty="0"/>
          </a:p>
          <a:p>
            <a:pPr marL="914400" lvl="1" indent="-457200">
              <a:buSzPct val="100000"/>
              <a:buFont typeface="Arial"/>
              <a:buChar char="•"/>
              <a:defRPr sz="2800">
                <a:latin typeface="Arial"/>
                <a:ea typeface="Arial"/>
                <a:cs typeface="Arial"/>
                <a:sym typeface="Arial"/>
              </a:defRPr>
            </a:pPr>
            <a:r>
              <a:rPr dirty="0"/>
              <a:t>Chapter C&amp;B</a:t>
            </a:r>
          </a:p>
        </p:txBody>
      </p:sp>
    </p:spTree>
    <p:extLst>
      <p:ext uri="{BB962C8B-B14F-4D97-AF65-F5344CB8AC3E}">
        <p14:creationId xmlns:p14="http://schemas.microsoft.com/office/powerpoint/2010/main" val="1248582891"/>
      </p:ext>
    </p:extLst>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Box 9"/>
          <p:cNvSpPr txBox="1"/>
          <p:nvPr/>
        </p:nvSpPr>
        <p:spPr>
          <a:xfrm>
            <a:off x="9463539" y="6611779"/>
            <a:ext cx="2971803" cy="2269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defTabSz="914400">
              <a:defRPr sz="1000" b="1" spc="110">
                <a:solidFill>
                  <a:srgbClr val="195342"/>
                </a:solidFill>
                <a:latin typeface="Arial"/>
                <a:ea typeface="Arial"/>
                <a:cs typeface="Arial"/>
                <a:sym typeface="Arial"/>
              </a:defRPr>
            </a:lvl1pPr>
          </a:lstStyle>
          <a:p>
            <a:r>
              <a:t>Department of Virginia 2022</a:t>
            </a:r>
          </a:p>
        </p:txBody>
      </p:sp>
      <p:sp>
        <p:nvSpPr>
          <p:cNvPr id="177" name="Title 2"/>
          <p:cNvSpPr txBox="1">
            <a:spLocks noGrp="1"/>
          </p:cNvSpPr>
          <p:nvPr>
            <p:ph type="title"/>
          </p:nvPr>
        </p:nvSpPr>
        <p:spPr>
          <a:xfrm>
            <a:off x="1020418" y="2525083"/>
            <a:ext cx="10866781" cy="1752600"/>
          </a:xfrm>
          <a:prstGeom prst="rect">
            <a:avLst/>
          </a:prstGeom>
        </p:spPr>
        <p:txBody>
          <a:bodyPr/>
          <a:lstStyle/>
          <a:p>
            <a:pPr defTabSz="384047">
              <a:defRPr sz="5376" b="1" spc="84">
                <a:solidFill>
                  <a:srgbClr val="636A6C"/>
                </a:solidFill>
                <a:latin typeface="Arial Nova"/>
                <a:ea typeface="Arial Nova"/>
                <a:cs typeface="Arial Nova"/>
                <a:sym typeface="Arial Nova"/>
              </a:defRPr>
            </a:pPr>
            <a:r>
              <a:t>Golden Corral</a:t>
            </a:r>
            <a:br/>
            <a:r>
              <a:t>2022</a:t>
            </a:r>
          </a:p>
        </p:txBody>
      </p:sp>
      <p:pic>
        <p:nvPicPr>
          <p:cNvPr id="178" name="Picture 4" descr="Picture 4"/>
          <p:cNvPicPr>
            <a:picLocks noChangeAspect="1"/>
          </p:cNvPicPr>
          <p:nvPr/>
        </p:nvPicPr>
        <p:blipFill>
          <a:blip r:embed="rId2"/>
          <a:stretch>
            <a:fillRect/>
          </a:stretch>
        </p:blipFill>
        <p:spPr>
          <a:xfrm>
            <a:off x="3445092" y="116676"/>
            <a:ext cx="5802856" cy="1651100"/>
          </a:xfrm>
          <a:prstGeom prst="rect">
            <a:avLst/>
          </a:prstGeom>
          <a:ln w="12700">
            <a:miter lim="400000"/>
          </a:ln>
          <a:effectLst>
            <a:outerShdw blurRad="50800" dist="38100" dir="2700000"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00">
        <p14:warp/>
      </p:transition>
    </mc:Choice>
    <mc:Fallback xmlns:a14="http://schemas.microsoft.com/office/drawing/2010/main" xmlns:m="http://schemas.openxmlformats.org/officeDocument/2006/math"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5" name="Footer Placeholder 3"/>
          <p:cNvSpPr txBox="1"/>
          <p:nvPr/>
        </p:nvSpPr>
        <p:spPr>
          <a:xfrm>
            <a:off x="45719" y="6596397"/>
            <a:ext cx="12100562" cy="228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914400">
              <a:defRPr sz="1000">
                <a:solidFill>
                  <a:srgbClr val="B7BCBD"/>
                </a:solidFill>
                <a:latin typeface="+mn-lt"/>
                <a:ea typeface="+mn-ea"/>
                <a:cs typeface="+mn-cs"/>
                <a:sym typeface="Calibri"/>
              </a:defRPr>
            </a:lvl1pPr>
          </a:lstStyle>
          <a:p>
            <a:r>
              <a:t>Department of Virginia</a:t>
            </a:r>
          </a:p>
        </p:txBody>
      </p:sp>
      <p:sp>
        <p:nvSpPr>
          <p:cNvPr id="276" name="Slide Number Placeholder 4"/>
          <p:cNvSpPr txBox="1">
            <a:spLocks noGrp="1"/>
          </p:cNvSpPr>
          <p:nvPr>
            <p:ph type="sldNum" sz="quarter" idx="4294967295"/>
          </p:nvPr>
        </p:nvSpPr>
        <p:spPr>
          <a:xfrm>
            <a:off x="11601450" y="6388289"/>
            <a:ext cx="232878" cy="22851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solidFill>
                  <a:srgbClr val="888888"/>
                </a:solidFill>
                <a:latin typeface="+mn-lt"/>
                <a:ea typeface="+mn-ea"/>
                <a:cs typeface="+mn-cs"/>
                <a:sym typeface="Calibri"/>
              </a:defRPr>
            </a:lvl1pPr>
          </a:lstStyle>
          <a:p>
            <a:fld id="{86CB4B4D-7CA3-9044-876B-883B54F8677D}" type="slidenum">
              <a:t>20</a:t>
            </a:fld>
            <a:endParaRPr/>
          </a:p>
        </p:txBody>
      </p:sp>
      <p:pic>
        <p:nvPicPr>
          <p:cNvPr id="277" name="Picture 8" descr="Picture 8"/>
          <p:cNvPicPr>
            <a:picLocks noChangeAspect="1"/>
          </p:cNvPicPr>
          <p:nvPr/>
        </p:nvPicPr>
        <p:blipFill>
          <a:blip r:embed="rId2"/>
          <a:stretch>
            <a:fillRect/>
          </a:stretch>
        </p:blipFill>
        <p:spPr>
          <a:xfrm>
            <a:off x="56481" y="69573"/>
            <a:ext cx="761428" cy="584777"/>
          </a:xfrm>
          <a:prstGeom prst="rect">
            <a:avLst/>
          </a:prstGeom>
          <a:ln w="12700">
            <a:miter lim="400000"/>
          </a:ln>
          <a:effectLst>
            <a:outerShdw blurRad="50800" dist="38100" dir="2700000" rotWithShape="0">
              <a:srgbClr val="000000">
                <a:alpha val="40000"/>
              </a:srgbClr>
            </a:outerShdw>
          </a:effectLst>
        </p:spPr>
      </p:pic>
      <p:sp>
        <p:nvSpPr>
          <p:cNvPr id="278" name="TextBox 9"/>
          <p:cNvSpPr txBox="1"/>
          <p:nvPr/>
        </p:nvSpPr>
        <p:spPr>
          <a:xfrm>
            <a:off x="921565" y="2105561"/>
            <a:ext cx="7074446" cy="2435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6600" b="1">
                <a:solidFill>
                  <a:srgbClr val="636A6C"/>
                </a:solidFill>
                <a:latin typeface="Arial"/>
                <a:ea typeface="Arial"/>
                <a:cs typeface="Arial"/>
                <a:sym typeface="Arial"/>
              </a:defRPr>
            </a:pPr>
            <a:r>
              <a:t>Q</a:t>
            </a:r>
            <a:r>
              <a:rPr sz="9600"/>
              <a:t>uestions</a:t>
            </a:r>
          </a:p>
        </p:txBody>
      </p:sp>
      <p:pic>
        <p:nvPicPr>
          <p:cNvPr id="279" name="3D Model 10" descr="3D Model 10"/>
          <p:cNvPicPr>
            <a:picLocks noChangeAspect="1"/>
          </p:cNvPicPr>
          <p:nvPr/>
        </p:nvPicPr>
        <p:blipFill>
          <a:blip r:embed="rId3"/>
          <a:stretch>
            <a:fillRect/>
          </a:stretch>
        </p:blipFill>
        <p:spPr>
          <a:xfrm>
            <a:off x="7733213" y="487590"/>
            <a:ext cx="3721369" cy="544789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Title 6"/>
          <p:cNvSpPr txBox="1">
            <a:spLocks noGrp="1"/>
          </p:cNvSpPr>
          <p:nvPr>
            <p:ph type="title"/>
          </p:nvPr>
        </p:nvSpPr>
        <p:spPr>
          <a:xfrm>
            <a:off x="1269545" y="830661"/>
            <a:ext cx="10084907" cy="6001644"/>
          </a:xfrm>
          <a:prstGeom prst="rect">
            <a:avLst/>
          </a:prstGeom>
        </p:spPr>
        <p:txBody>
          <a:bodyPr>
            <a:normAutofit fontScale="90000"/>
          </a:bodyPr>
          <a:lstStyle/>
          <a:p>
            <a:pPr>
              <a:defRPr sz="6000" b="1">
                <a:solidFill>
                  <a:srgbClr val="404040"/>
                </a:solidFill>
                <a:latin typeface="Arial"/>
                <a:ea typeface="Arial"/>
                <a:cs typeface="Arial"/>
                <a:sym typeface="Arial"/>
              </a:defRPr>
            </a:pPr>
            <a:r>
              <a:t>Department of Virginia</a:t>
            </a:r>
            <a:br/>
            <a:r>
              <a:rPr sz="4400"/>
              <a:t>Disabled American Veterans</a:t>
            </a:r>
            <a:br>
              <a:rPr sz="4400"/>
            </a:br>
            <a:r>
              <a:rPr sz="4400">
                <a:solidFill>
                  <a:srgbClr val="595959"/>
                </a:solidFill>
              </a:rPr>
              <a:t>P.O. Box 7176</a:t>
            </a:r>
            <a:br>
              <a:rPr sz="4400">
                <a:solidFill>
                  <a:srgbClr val="595959"/>
                </a:solidFill>
              </a:rPr>
            </a:br>
            <a:r>
              <a:rPr sz="4400">
                <a:solidFill>
                  <a:srgbClr val="595959"/>
                </a:solidFill>
              </a:rPr>
              <a:t>Roanoke, VA  24019-0147</a:t>
            </a:r>
            <a:br>
              <a:rPr sz="4400">
                <a:solidFill>
                  <a:srgbClr val="595959"/>
                </a:solidFill>
              </a:rPr>
            </a:br>
            <a:br>
              <a:rPr sz="4400">
                <a:solidFill>
                  <a:srgbClr val="595959"/>
                </a:solidFill>
              </a:rPr>
            </a:br>
            <a:r>
              <a:rPr sz="2400">
                <a:solidFill>
                  <a:srgbClr val="595959"/>
                </a:solidFill>
              </a:rPr>
              <a:t>540-206-2575       </a:t>
            </a:r>
            <a:r>
              <a:rPr sz="1800" i="1">
                <a:solidFill>
                  <a:srgbClr val="595959"/>
                </a:solidFill>
              </a:rPr>
              <a:t>toll free</a:t>
            </a:r>
            <a:r>
              <a:rPr sz="1800">
                <a:solidFill>
                  <a:srgbClr val="595959"/>
                </a:solidFill>
              </a:rPr>
              <a:t>: </a:t>
            </a:r>
            <a:r>
              <a:rPr sz="2400">
                <a:solidFill>
                  <a:srgbClr val="595959"/>
                </a:solidFill>
              </a:rPr>
              <a:t>866-706-5889</a:t>
            </a:r>
            <a:br>
              <a:rPr sz="2400">
                <a:solidFill>
                  <a:srgbClr val="595959"/>
                </a:solidFill>
              </a:rPr>
            </a:br>
            <a:br>
              <a:rPr sz="2400">
                <a:solidFill>
                  <a:srgbClr val="595959"/>
                </a:solidFill>
              </a:rPr>
            </a:br>
            <a:r>
              <a:rPr sz="1800">
                <a:solidFill>
                  <a:srgbClr val="595959"/>
                </a:solidFill>
              </a:rPr>
              <a:t>www.</a:t>
            </a:r>
            <a:r>
              <a:rPr sz="2000">
                <a:solidFill>
                  <a:srgbClr val="595959"/>
                </a:solidFill>
              </a:rPr>
              <a:t>V</a:t>
            </a:r>
            <a:r>
              <a:rPr sz="1800">
                <a:solidFill>
                  <a:srgbClr val="595959"/>
                </a:solidFill>
              </a:rPr>
              <a:t>irginia</a:t>
            </a:r>
            <a:r>
              <a:rPr sz="2000">
                <a:solidFill>
                  <a:srgbClr val="595959"/>
                </a:solidFill>
              </a:rPr>
              <a:t>DAV</a:t>
            </a:r>
            <a:r>
              <a:rPr sz="1800">
                <a:solidFill>
                  <a:srgbClr val="595959"/>
                </a:solidFill>
              </a:rPr>
              <a:t>.org </a:t>
            </a:r>
            <a:br>
              <a:rPr sz="1800">
                <a:solidFill>
                  <a:srgbClr val="595959"/>
                </a:solidFill>
              </a:rPr>
            </a:br>
            <a:br>
              <a:rPr sz="1800">
                <a:solidFill>
                  <a:srgbClr val="595959"/>
                </a:solidFill>
              </a:rPr>
            </a:br>
            <a:r>
              <a:rPr sz="1600">
                <a:solidFill>
                  <a:srgbClr val="595959"/>
                </a:solidFill>
              </a:rPr>
              <a:t>                                                        </a:t>
            </a:r>
            <a:r>
              <a:rPr sz="1200">
                <a:solidFill>
                  <a:srgbClr val="595959"/>
                </a:solidFill>
              </a:rPr>
              <a:t>@DAVVirginia                     </a:t>
            </a:r>
            <a:br>
              <a:rPr sz="1200">
                <a:solidFill>
                  <a:srgbClr val="595959"/>
                </a:solidFill>
              </a:rPr>
            </a:br>
            <a:br>
              <a:rPr sz="1200">
                <a:solidFill>
                  <a:srgbClr val="595959"/>
                </a:solidFill>
              </a:rPr>
            </a:br>
            <a:r>
              <a:rPr sz="1600">
                <a:solidFill>
                  <a:schemeClr val="accent3"/>
                </a:solidFill>
              </a:rPr>
              <a:t>                                             </a:t>
            </a:r>
            <a:br>
              <a:rPr sz="1600">
                <a:solidFill>
                  <a:schemeClr val="accent3"/>
                </a:solidFill>
              </a:rPr>
            </a:br>
            <a:br>
              <a:rPr sz="1600">
                <a:solidFill>
                  <a:schemeClr val="accent3"/>
                </a:solidFill>
              </a:rPr>
            </a:br>
            <a:endParaRPr sz="1600">
              <a:solidFill>
                <a:schemeClr val="accent3"/>
              </a:solidFill>
            </a:endParaRPr>
          </a:p>
        </p:txBody>
      </p:sp>
      <p:sp>
        <p:nvSpPr>
          <p:cNvPr id="282" name="Slide Number Placeholder 4"/>
          <p:cNvSpPr txBox="1">
            <a:spLocks noGrp="1"/>
          </p:cNvSpPr>
          <p:nvPr>
            <p:ph type="sldNum" sz="quarter" idx="4294967295"/>
          </p:nvPr>
        </p:nvSpPr>
        <p:spPr>
          <a:xfrm>
            <a:off x="11672741" y="6390690"/>
            <a:ext cx="232878" cy="22851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solidFill>
                  <a:srgbClr val="888888"/>
                </a:solidFill>
                <a:latin typeface="+mn-lt"/>
                <a:ea typeface="+mn-ea"/>
                <a:cs typeface="+mn-cs"/>
                <a:sym typeface="Calibri"/>
              </a:defRPr>
            </a:lvl1pPr>
          </a:lstStyle>
          <a:p>
            <a:fld id="{86CB4B4D-7CA3-9044-876B-883B54F8677D}" type="slidenum">
              <a:t>21</a:t>
            </a:fld>
            <a:endParaRPr/>
          </a:p>
        </p:txBody>
      </p:sp>
      <p:sp>
        <p:nvSpPr>
          <p:cNvPr id="283" name="Rectangle 3"/>
          <p:cNvSpPr txBox="1"/>
          <p:nvPr/>
        </p:nvSpPr>
        <p:spPr>
          <a:xfrm>
            <a:off x="2649243" y="6650379"/>
            <a:ext cx="7644868" cy="1774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914400">
              <a:lnSpc>
                <a:spcPct val="107000"/>
              </a:lnSpc>
              <a:defRPr sz="700">
                <a:solidFill>
                  <a:srgbClr val="195342"/>
                </a:solidFill>
                <a:latin typeface="Arial"/>
                <a:ea typeface="Arial"/>
                <a:cs typeface="Arial"/>
                <a:sym typeface="Arial"/>
              </a:defRPr>
            </a:lvl1pPr>
          </a:lstStyle>
          <a:p>
            <a:r>
              <a:t>No part of this work covered by the copyright herein may be reproduced or used in any form or by any means without permission from DAV-Department of Virginia</a:t>
            </a:r>
          </a:p>
        </p:txBody>
      </p:sp>
      <p:sp>
        <p:nvSpPr>
          <p:cNvPr id="284" name="Rectangle 5"/>
          <p:cNvSpPr txBox="1"/>
          <p:nvPr/>
        </p:nvSpPr>
        <p:spPr>
          <a:xfrm>
            <a:off x="2649244" y="6487452"/>
            <a:ext cx="6322518" cy="1774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914400">
              <a:defRPr sz="700" b="1">
                <a:solidFill>
                  <a:srgbClr val="1A4A5A"/>
                </a:solidFill>
                <a:latin typeface="Arial"/>
                <a:ea typeface="Arial"/>
                <a:cs typeface="Arial"/>
                <a:sym typeface="Arial"/>
              </a:defRPr>
            </a:lvl1pPr>
          </a:lstStyle>
          <a:p>
            <a:r>
              <a:t>© 2022 DAV-Department of Virginia. ALL RIGHTS RESERVED</a:t>
            </a:r>
          </a:p>
        </p:txBody>
      </p:sp>
      <p:grpSp>
        <p:nvGrpSpPr>
          <p:cNvPr id="288" name="Group 10"/>
          <p:cNvGrpSpPr/>
          <p:nvPr/>
        </p:nvGrpSpPr>
        <p:grpSpPr>
          <a:xfrm>
            <a:off x="5398942" y="5288855"/>
            <a:ext cx="1826113" cy="418100"/>
            <a:chOff x="0" y="0"/>
            <a:chExt cx="1826112" cy="418098"/>
          </a:xfrm>
        </p:grpSpPr>
        <p:pic>
          <p:nvPicPr>
            <p:cNvPr id="285" name="Picture 2" descr="Picture 2"/>
            <p:cNvPicPr>
              <a:picLocks noChangeAspect="1"/>
            </p:cNvPicPr>
            <p:nvPr/>
          </p:nvPicPr>
          <p:blipFill>
            <a:blip r:embed="rId2"/>
            <a:stretch>
              <a:fillRect/>
            </a:stretch>
          </p:blipFill>
          <p:spPr>
            <a:xfrm>
              <a:off x="1327170" y="4344"/>
              <a:ext cx="498943" cy="401151"/>
            </a:xfrm>
            <a:prstGeom prst="rect">
              <a:avLst/>
            </a:prstGeom>
            <a:ln w="12700" cap="flat">
              <a:noFill/>
              <a:miter lim="400000"/>
            </a:ln>
            <a:effectLst/>
          </p:spPr>
        </p:pic>
        <p:pic>
          <p:nvPicPr>
            <p:cNvPr id="286" name="Picture 8" descr="Picture 8"/>
            <p:cNvPicPr>
              <a:picLocks noChangeAspect="1"/>
            </p:cNvPicPr>
            <p:nvPr/>
          </p:nvPicPr>
          <p:blipFill>
            <a:blip r:embed="rId3"/>
            <a:stretch>
              <a:fillRect/>
            </a:stretch>
          </p:blipFill>
          <p:spPr>
            <a:xfrm>
              <a:off x="-1" y="32730"/>
              <a:ext cx="382226" cy="382226"/>
            </a:xfrm>
            <a:prstGeom prst="rect">
              <a:avLst/>
            </a:prstGeom>
            <a:ln w="12700" cap="flat">
              <a:noFill/>
              <a:miter lim="400000"/>
            </a:ln>
            <a:effectLst/>
          </p:spPr>
        </p:pic>
        <p:pic>
          <p:nvPicPr>
            <p:cNvPr id="287" name="Picture 9" descr="Picture 9"/>
            <p:cNvPicPr>
              <a:picLocks noChangeAspect="1"/>
            </p:cNvPicPr>
            <p:nvPr/>
          </p:nvPicPr>
          <p:blipFill>
            <a:blip r:embed="rId4"/>
            <a:stretch>
              <a:fillRect/>
            </a:stretch>
          </p:blipFill>
          <p:spPr>
            <a:xfrm>
              <a:off x="714018" y="0"/>
              <a:ext cx="412550" cy="418099"/>
            </a:xfrm>
            <a:prstGeom prst="rect">
              <a:avLst/>
            </a:prstGeom>
            <a:ln w="12700" cap="flat">
              <a:noFill/>
              <a:miter lim="400000"/>
            </a:ln>
            <a:effectLst/>
          </p:spPr>
        </p:pic>
      </p:grpSp>
      <p:pic>
        <p:nvPicPr>
          <p:cNvPr id="289" name="Picture 12" descr="Picture 12"/>
          <p:cNvPicPr>
            <a:picLocks noChangeAspect="1"/>
          </p:cNvPicPr>
          <p:nvPr/>
        </p:nvPicPr>
        <p:blipFill>
          <a:blip r:embed="rId5"/>
          <a:stretch>
            <a:fillRect/>
          </a:stretch>
        </p:blipFill>
        <p:spPr>
          <a:xfrm>
            <a:off x="56481" y="69573"/>
            <a:ext cx="761428" cy="584777"/>
          </a:xfrm>
          <a:prstGeom prst="rect">
            <a:avLst/>
          </a:prstGeom>
          <a:ln w="12700">
            <a:miter lim="400000"/>
          </a:ln>
          <a:effectLst>
            <a:outerShdw blurRad="50800" dist="38100" dir="2700000" rotWithShape="0">
              <a:srgbClr val="000000">
                <a:alpha val="40000"/>
              </a:srgb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00">
        <p15:prstTrans prst="fallOver"/>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Box 9"/>
          <p:cNvSpPr txBox="1"/>
          <p:nvPr/>
        </p:nvSpPr>
        <p:spPr>
          <a:xfrm>
            <a:off x="9463539" y="6611779"/>
            <a:ext cx="2971803" cy="226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914400">
              <a:defRPr sz="1000" b="1" spc="110">
                <a:solidFill>
                  <a:srgbClr val="195342"/>
                </a:solidFill>
                <a:latin typeface="Arial"/>
                <a:ea typeface="Arial"/>
                <a:cs typeface="Arial"/>
                <a:sym typeface="Arial"/>
              </a:defRPr>
            </a:lvl1pPr>
          </a:lstStyle>
          <a:p>
            <a:r>
              <a:t>Department of Virginia 2022</a:t>
            </a:r>
          </a:p>
        </p:txBody>
      </p:sp>
      <p:pic>
        <p:nvPicPr>
          <p:cNvPr id="178" name="Picture 4" descr="Picture 4"/>
          <p:cNvPicPr>
            <a:picLocks noChangeAspect="1"/>
          </p:cNvPicPr>
          <p:nvPr/>
        </p:nvPicPr>
        <p:blipFill>
          <a:blip r:embed="rId2"/>
          <a:stretch>
            <a:fillRect/>
          </a:stretch>
        </p:blipFill>
        <p:spPr>
          <a:xfrm>
            <a:off x="3445092" y="116676"/>
            <a:ext cx="5802856" cy="1651100"/>
          </a:xfrm>
          <a:prstGeom prst="rect">
            <a:avLst/>
          </a:prstGeom>
          <a:ln w="12700">
            <a:miter lim="400000"/>
          </a:ln>
          <a:effectLst>
            <a:outerShdw blurRad="50800" dist="38100" dir="2700000" rotWithShape="0">
              <a:srgbClr val="000000">
                <a:alpha val="40000"/>
              </a:srgbClr>
            </a:outerShdw>
          </a:effectLst>
        </p:spPr>
      </p:pic>
      <p:sp>
        <p:nvSpPr>
          <p:cNvPr id="6" name="We are dedicated to a single purpose: Empowering veterans to lead high quality lives with respect and dignity.  We accomplish this by making sure veterans and their families can access the full range of benefits available to them; fighting for the intere">
            <a:extLst>
              <a:ext uri="{FF2B5EF4-FFF2-40B4-BE49-F238E27FC236}">
                <a16:creationId xmlns:a16="http://schemas.microsoft.com/office/drawing/2014/main" id="{8CDDEAAF-DACB-7C2B-771D-4E2007F9584D}"/>
              </a:ext>
            </a:extLst>
          </p:cNvPr>
          <p:cNvSpPr txBox="1"/>
          <p:nvPr/>
        </p:nvSpPr>
        <p:spPr>
          <a:xfrm>
            <a:off x="1706265" y="2438400"/>
            <a:ext cx="9574805" cy="3118803"/>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sz="2800" dirty="0"/>
              <a:t>We are dedicated to a single purpose: Empowering veterans to lead high quality lives with respect and dignity.  We accomplish this by making sure veterans and their families can access the full range of benefits available to them; fighting for the interests of America’s injured heroes on Capital Hill; and educating the public about the great sacrifices and needs off veterans transitioning back to civilian life.</a:t>
            </a:r>
          </a:p>
        </p:txBody>
      </p:sp>
    </p:spTree>
    <p:extLst>
      <p:ext uri="{BB962C8B-B14F-4D97-AF65-F5344CB8AC3E}">
        <p14:creationId xmlns:p14="http://schemas.microsoft.com/office/powerpoint/2010/main" val="3879841986"/>
      </p:ext>
    </p:extLst>
  </p:cSld>
  <p:clrMapOvr>
    <a:masterClrMapping/>
  </p:clrMapOvr>
  <mc:AlternateContent xmlns:mc="http://schemas.openxmlformats.org/markup-compatibility/2006" xmlns:p14="http://schemas.microsoft.com/office/powerpoint/2010/main">
    <mc:Choice Requires="p14">
      <p:transition spd="slow" p14:dur="1200">
        <p14:warp/>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 name="Footer Placeholder 3"/>
          <p:cNvSpPr txBox="1"/>
          <p:nvPr/>
        </p:nvSpPr>
        <p:spPr>
          <a:xfrm>
            <a:off x="45719" y="6596397"/>
            <a:ext cx="12100562" cy="228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914400">
              <a:defRPr sz="1000">
                <a:solidFill>
                  <a:srgbClr val="B7BCBD"/>
                </a:solidFill>
                <a:latin typeface="+mn-lt"/>
                <a:ea typeface="+mn-ea"/>
                <a:cs typeface="+mn-cs"/>
                <a:sym typeface="Calibri"/>
              </a:defRPr>
            </a:lvl1pPr>
          </a:lstStyle>
          <a:p>
            <a:r>
              <a:t>Department of Virginia</a:t>
            </a:r>
          </a:p>
        </p:txBody>
      </p:sp>
      <p:sp>
        <p:nvSpPr>
          <p:cNvPr id="181" name="Title 6"/>
          <p:cNvSpPr txBox="1">
            <a:spLocks noGrp="1"/>
          </p:cNvSpPr>
          <p:nvPr>
            <p:ph type="title"/>
          </p:nvPr>
        </p:nvSpPr>
        <p:spPr>
          <a:xfrm>
            <a:off x="1889534" y="69573"/>
            <a:ext cx="9236766" cy="584777"/>
          </a:xfrm>
          <a:prstGeom prst="rect">
            <a:avLst/>
          </a:prstGeom>
          <a:ln w="9525">
            <a:solidFill>
              <a:srgbClr val="BCDA7E"/>
            </a:solidFill>
            <a:round/>
          </a:ln>
        </p:spPr>
        <p:txBody>
          <a:bodyPr/>
          <a:lstStyle>
            <a:lvl1pPr>
              <a:defRPr sz="3200" b="1" spc="100">
                <a:solidFill>
                  <a:srgbClr val="404040"/>
                </a:solidFill>
                <a:effectLst>
                  <a:outerShdw blurRad="38100" dist="38100" dir="2700000" rotWithShape="0">
                    <a:srgbClr val="000000">
                      <a:alpha val="43137"/>
                    </a:srgbClr>
                  </a:outerShdw>
                </a:effectLst>
                <a:latin typeface="Arial"/>
                <a:ea typeface="Arial"/>
                <a:cs typeface="Arial"/>
                <a:sym typeface="Arial"/>
              </a:defRPr>
            </a:lvl1pPr>
          </a:lstStyle>
          <a:p>
            <a:r>
              <a:t>Purpose</a:t>
            </a:r>
          </a:p>
        </p:txBody>
      </p:sp>
      <p:sp>
        <p:nvSpPr>
          <p:cNvPr id="182" name="Slide Number Placeholder 4"/>
          <p:cNvSpPr txBox="1">
            <a:spLocks noGrp="1"/>
          </p:cNvSpPr>
          <p:nvPr>
            <p:ph type="sldNum" sz="quarter" idx="4294967295"/>
          </p:nvPr>
        </p:nvSpPr>
        <p:spPr>
          <a:xfrm>
            <a:off x="11665818" y="6388289"/>
            <a:ext cx="168510" cy="22851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solidFill>
                  <a:srgbClr val="888888"/>
                </a:solidFill>
                <a:latin typeface="+mn-lt"/>
                <a:ea typeface="+mn-ea"/>
                <a:cs typeface="+mn-cs"/>
                <a:sym typeface="Calibri"/>
              </a:defRPr>
            </a:lvl1pPr>
          </a:lstStyle>
          <a:p>
            <a:fld id="{86CB4B4D-7CA3-9044-876B-883B54F8677D}" type="slidenum">
              <a:t>4</a:t>
            </a:fld>
            <a:endParaRPr/>
          </a:p>
        </p:txBody>
      </p:sp>
      <p:sp>
        <p:nvSpPr>
          <p:cNvPr id="183" name="TextBox 1"/>
          <p:cNvSpPr txBox="1"/>
          <p:nvPr/>
        </p:nvSpPr>
        <p:spPr>
          <a:xfrm>
            <a:off x="1826209" y="1077223"/>
            <a:ext cx="9962399" cy="3875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100" b="1" spc="120">
                <a:solidFill>
                  <a:srgbClr val="404040"/>
                </a:solidFill>
                <a:effectLst>
                  <a:outerShdw blurRad="38100" dist="38100" dir="2700000" rotWithShape="0">
                    <a:srgbClr val="000000">
                      <a:alpha val="43137"/>
                    </a:srgbClr>
                  </a:outerShdw>
                </a:effectLst>
                <a:latin typeface="Arial"/>
                <a:ea typeface="Arial"/>
                <a:cs typeface="Arial"/>
                <a:sym typeface="Arial"/>
              </a:defRPr>
            </a:lvl1pPr>
          </a:lstStyle>
          <a:p>
            <a:r>
              <a:t>To prepare Chapters for upcoming Golden Corral fundraising season </a:t>
            </a:r>
          </a:p>
        </p:txBody>
      </p:sp>
      <p:pic>
        <p:nvPicPr>
          <p:cNvPr id="184" name="Picture 7" descr="Picture 7"/>
          <p:cNvPicPr>
            <a:picLocks noChangeAspect="1"/>
          </p:cNvPicPr>
          <p:nvPr/>
        </p:nvPicPr>
        <p:blipFill>
          <a:blip r:embed="rId3"/>
          <a:stretch>
            <a:fillRect/>
          </a:stretch>
        </p:blipFill>
        <p:spPr>
          <a:xfrm>
            <a:off x="56481" y="69573"/>
            <a:ext cx="761428" cy="584777"/>
          </a:xfrm>
          <a:prstGeom prst="rect">
            <a:avLst/>
          </a:prstGeom>
          <a:ln w="12700">
            <a:miter lim="400000"/>
          </a:ln>
          <a:effectLst>
            <a:outerShdw blurRad="50800" dist="38100" dir="2700000" rotWithShape="0">
              <a:srgbClr val="000000">
                <a:alpha val="40000"/>
              </a:srgbClr>
            </a:outerShdw>
          </a:effectLst>
        </p:spPr>
      </p:pic>
      <p:sp>
        <p:nvSpPr>
          <p:cNvPr id="185" name="TextBox 10"/>
          <p:cNvSpPr txBox="1"/>
          <p:nvPr/>
        </p:nvSpPr>
        <p:spPr>
          <a:xfrm>
            <a:off x="2215650" y="1915595"/>
            <a:ext cx="8664118" cy="45243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b="1">
                <a:latin typeface="Arial"/>
                <a:ea typeface="Arial"/>
                <a:cs typeface="Arial"/>
                <a:sym typeface="Arial"/>
              </a:defRPr>
            </a:pPr>
            <a:r>
              <a:rPr dirty="0"/>
              <a:t>Topics</a:t>
            </a:r>
          </a:p>
          <a:p>
            <a:pPr>
              <a:defRPr sz="2400" b="1">
                <a:latin typeface="Arial"/>
                <a:ea typeface="Arial"/>
                <a:cs typeface="Arial"/>
                <a:sym typeface="Arial"/>
              </a:defRPr>
            </a:pPr>
            <a:endParaRPr dirty="0"/>
          </a:p>
          <a:p>
            <a:pPr marL="342900" indent="-342900">
              <a:buSzPct val="100000"/>
              <a:buChar char="➢"/>
              <a:defRPr sz="2400">
                <a:latin typeface="Arial"/>
                <a:ea typeface="Arial"/>
                <a:cs typeface="Arial"/>
                <a:sym typeface="Arial"/>
              </a:defRPr>
            </a:pPr>
            <a:r>
              <a:rPr dirty="0"/>
              <a:t>Golden Corral (GC) &amp; DAV Partnership </a:t>
            </a:r>
          </a:p>
          <a:p>
            <a:pPr marL="342900" indent="-342900">
              <a:buSzPct val="100000"/>
              <a:buChar char="➢"/>
              <a:defRPr sz="2400">
                <a:latin typeface="Arial"/>
                <a:ea typeface="Arial"/>
                <a:cs typeface="Arial"/>
                <a:sym typeface="Arial"/>
              </a:defRPr>
            </a:pPr>
            <a:r>
              <a:rPr dirty="0"/>
              <a:t>Department Coordinator Description and Responsibilities</a:t>
            </a:r>
          </a:p>
          <a:p>
            <a:pPr marL="342900" indent="-342900">
              <a:buSzPct val="100000"/>
              <a:buChar char="➢"/>
              <a:defRPr sz="2400">
                <a:latin typeface="Arial"/>
                <a:ea typeface="Arial"/>
                <a:cs typeface="Arial"/>
                <a:sym typeface="Arial"/>
              </a:defRPr>
            </a:pPr>
            <a:r>
              <a:rPr dirty="0"/>
              <a:t>Chapter Coordinator Description and Responsibilities</a:t>
            </a:r>
          </a:p>
          <a:p>
            <a:pPr marL="342900" indent="-342900">
              <a:buSzPct val="100000"/>
              <a:buChar char="➢"/>
              <a:defRPr sz="2400">
                <a:latin typeface="Arial"/>
                <a:ea typeface="Arial"/>
                <a:cs typeface="Arial"/>
                <a:sym typeface="Arial"/>
              </a:defRPr>
            </a:pPr>
            <a:r>
              <a:rPr dirty="0"/>
              <a:t>Golden Corral Stores and Supporting Chapters</a:t>
            </a:r>
          </a:p>
          <a:p>
            <a:pPr marL="342900" indent="-342900">
              <a:buSzPct val="100000"/>
              <a:buChar char="➢"/>
              <a:defRPr sz="2400">
                <a:latin typeface="Arial"/>
                <a:ea typeface="Arial"/>
                <a:cs typeface="Arial"/>
                <a:sym typeface="Arial"/>
              </a:defRPr>
            </a:pPr>
            <a:r>
              <a:rPr dirty="0"/>
              <a:t>Funds Distribution </a:t>
            </a:r>
            <a:endParaRPr lang="en-US" dirty="0"/>
          </a:p>
          <a:p>
            <a:pPr marL="342900" indent="-342900">
              <a:buSzPct val="100000"/>
              <a:buChar char="➢"/>
              <a:defRPr sz="2400">
                <a:latin typeface="Arial"/>
                <a:ea typeface="Arial"/>
                <a:cs typeface="Arial"/>
                <a:sym typeface="Arial"/>
              </a:defRPr>
            </a:pPr>
            <a:r>
              <a:rPr lang="en-US" dirty="0"/>
              <a:t>New Rules for Funds Distribution </a:t>
            </a:r>
            <a:endParaRPr dirty="0"/>
          </a:p>
          <a:p>
            <a:pPr marL="342900" indent="-342900">
              <a:buSzPct val="100000"/>
              <a:buChar char="➢"/>
              <a:defRPr sz="2400">
                <a:latin typeface="Arial"/>
                <a:ea typeface="Arial"/>
                <a:cs typeface="Arial"/>
                <a:sym typeface="Arial"/>
              </a:defRPr>
            </a:pPr>
            <a:r>
              <a:rPr dirty="0"/>
              <a:t>Income Use</a:t>
            </a:r>
            <a:endParaRPr lang="en-US" dirty="0"/>
          </a:p>
          <a:p>
            <a:pPr marL="342900" indent="-342900">
              <a:buSzPct val="100000"/>
              <a:buChar char="➢"/>
              <a:defRPr sz="2400">
                <a:latin typeface="Arial"/>
                <a:ea typeface="Arial"/>
                <a:cs typeface="Arial"/>
                <a:sym typeface="Arial"/>
              </a:defRPr>
            </a:pPr>
            <a:r>
              <a:rPr lang="en-US" dirty="0"/>
              <a:t>New Memorandum of Understanding for 2023</a:t>
            </a:r>
            <a:endParaRPr dirty="0"/>
          </a:p>
          <a:p>
            <a:pPr marL="342900" indent="-342900">
              <a:buSzPct val="100000"/>
              <a:buChar char="➢"/>
              <a:defRPr sz="2400">
                <a:latin typeface="Arial"/>
                <a:ea typeface="Arial"/>
                <a:cs typeface="Arial"/>
                <a:sym typeface="Arial"/>
              </a:defRPr>
            </a:pPr>
            <a:endParaRPr dirty="0"/>
          </a:p>
          <a:p>
            <a:pPr marL="342900" indent="-342900">
              <a:buSzPct val="100000"/>
              <a:buChar char="➢"/>
              <a:defRPr sz="2400">
                <a:latin typeface="Arial"/>
                <a:ea typeface="Arial"/>
                <a:cs typeface="Arial"/>
                <a:sym typeface="Arial"/>
              </a:defRPr>
            </a:pPr>
            <a:endParaRPr dirty="0"/>
          </a:p>
        </p:txBody>
      </p:sp>
    </p:spTree>
  </p:cSld>
  <p:clrMapOvr>
    <a:masterClrMapping/>
  </p:clrMapOvr>
  <mc:AlternateContent xmlns:mc="http://schemas.openxmlformats.org/markup-compatibility/2006" xmlns:p14="http://schemas.microsoft.com/office/powerpoint/2010/main">
    <mc:Choice Requires="p14">
      <p:transition spd="slow" p14:dur="1200">
        <p:blinds dir="vert"/>
      </p:transition>
    </mc:Choice>
    <mc:Fallback xmlns:a14="http://schemas.microsoft.com/office/drawing/2010/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7" name="Footer Placeholder 3"/>
          <p:cNvSpPr txBox="1"/>
          <p:nvPr/>
        </p:nvSpPr>
        <p:spPr>
          <a:xfrm>
            <a:off x="45719" y="6596397"/>
            <a:ext cx="12100562" cy="228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914400">
              <a:defRPr sz="1000">
                <a:solidFill>
                  <a:srgbClr val="B7BCBD"/>
                </a:solidFill>
                <a:latin typeface="+mn-lt"/>
                <a:ea typeface="+mn-ea"/>
                <a:cs typeface="+mn-cs"/>
                <a:sym typeface="Calibri"/>
              </a:defRPr>
            </a:lvl1pPr>
          </a:lstStyle>
          <a:p>
            <a:r>
              <a:t>Department of Virginia</a:t>
            </a:r>
          </a:p>
        </p:txBody>
      </p:sp>
      <p:sp>
        <p:nvSpPr>
          <p:cNvPr id="188" name="Title 6"/>
          <p:cNvSpPr txBox="1">
            <a:spLocks noGrp="1"/>
          </p:cNvSpPr>
          <p:nvPr>
            <p:ph type="title"/>
          </p:nvPr>
        </p:nvSpPr>
        <p:spPr>
          <a:xfrm>
            <a:off x="1951145" y="69573"/>
            <a:ext cx="9236765" cy="584777"/>
          </a:xfrm>
          <a:prstGeom prst="rect">
            <a:avLst/>
          </a:prstGeom>
          <a:ln w="9525">
            <a:solidFill>
              <a:srgbClr val="BCDA7E"/>
            </a:solidFill>
            <a:round/>
          </a:ln>
        </p:spPr>
        <p:txBody>
          <a:bodyPr/>
          <a:lstStyle>
            <a:lvl1pPr>
              <a:defRPr sz="3200" b="1" spc="100">
                <a:solidFill>
                  <a:srgbClr val="404040"/>
                </a:solidFill>
                <a:effectLst>
                  <a:outerShdw blurRad="38100" dist="38100" dir="2700000" rotWithShape="0">
                    <a:srgbClr val="000000">
                      <a:alpha val="43137"/>
                    </a:srgbClr>
                  </a:outerShdw>
                </a:effectLst>
                <a:latin typeface="Arial"/>
                <a:ea typeface="Arial"/>
                <a:cs typeface="Arial"/>
                <a:sym typeface="Arial"/>
              </a:defRPr>
            </a:lvl1pPr>
          </a:lstStyle>
          <a:p>
            <a:r>
              <a:t>Partnership </a:t>
            </a:r>
          </a:p>
        </p:txBody>
      </p:sp>
      <p:sp>
        <p:nvSpPr>
          <p:cNvPr id="189" name="Slide Number Placeholder 4"/>
          <p:cNvSpPr txBox="1">
            <a:spLocks noGrp="1"/>
          </p:cNvSpPr>
          <p:nvPr>
            <p:ph type="sldNum" sz="quarter" idx="4294967295"/>
          </p:nvPr>
        </p:nvSpPr>
        <p:spPr>
          <a:xfrm>
            <a:off x="11665818" y="6388289"/>
            <a:ext cx="168510" cy="22851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solidFill>
                  <a:srgbClr val="888888"/>
                </a:solidFill>
                <a:latin typeface="+mn-lt"/>
                <a:ea typeface="+mn-ea"/>
                <a:cs typeface="+mn-cs"/>
                <a:sym typeface="Calibri"/>
              </a:defRPr>
            </a:lvl1pPr>
          </a:lstStyle>
          <a:p>
            <a:fld id="{86CB4B4D-7CA3-9044-876B-883B54F8677D}" type="slidenum">
              <a:t>5</a:t>
            </a:fld>
            <a:endParaRPr/>
          </a:p>
        </p:txBody>
      </p:sp>
      <p:pic>
        <p:nvPicPr>
          <p:cNvPr id="190" name="Picture 5" descr="Picture 5"/>
          <p:cNvPicPr>
            <a:picLocks noChangeAspect="1"/>
          </p:cNvPicPr>
          <p:nvPr/>
        </p:nvPicPr>
        <p:blipFill>
          <a:blip r:embed="rId3"/>
          <a:stretch>
            <a:fillRect/>
          </a:stretch>
        </p:blipFill>
        <p:spPr>
          <a:xfrm>
            <a:off x="56481" y="69573"/>
            <a:ext cx="761428" cy="584777"/>
          </a:xfrm>
          <a:prstGeom prst="rect">
            <a:avLst/>
          </a:prstGeom>
          <a:ln w="12700">
            <a:miter lim="400000"/>
          </a:ln>
          <a:effectLst>
            <a:outerShdw blurRad="50800" dist="38100" dir="2700000" rotWithShape="0">
              <a:srgbClr val="000000">
                <a:alpha val="40000"/>
              </a:srgbClr>
            </a:outerShdw>
          </a:effectLst>
        </p:spPr>
      </p:pic>
      <p:sp>
        <p:nvSpPr>
          <p:cNvPr id="191" name="The idea of a Military Appreciation “Monday” program began when Mr. Hu Odom, Virginia Golden Corral Franchise owner, collaborated with a Past Department of Virginia Commander Charlie Craft to thank veterans and active duty military who served and continu"/>
          <p:cNvSpPr txBox="1"/>
          <p:nvPr/>
        </p:nvSpPr>
        <p:spPr>
          <a:xfrm>
            <a:off x="1461748" y="1415453"/>
            <a:ext cx="10609148" cy="4540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349884" indent="-349884" defTabSz="1652903">
              <a:lnSpc>
                <a:spcPct val="81000"/>
              </a:lnSpc>
              <a:spcBef>
                <a:spcPts val="500"/>
              </a:spcBef>
              <a:buClr>
                <a:srgbClr val="000000"/>
              </a:buClr>
              <a:buSzPct val="100000"/>
              <a:buChar char="•"/>
              <a:defRPr sz="2400">
                <a:latin typeface="Arial"/>
                <a:ea typeface="Arial"/>
                <a:cs typeface="Arial"/>
                <a:sym typeface="Arial"/>
              </a:defRPr>
            </a:pPr>
            <a:r>
              <a:t>The idea of a Military Appreciation “Monday” program began when Mr. Hu Odom, Virginia Golden Corral Franchise owner, collaborated with a Past Department of Virginia Commander Charlie Craft to thank veterans and active duty military who served and continue to serve in our nations defense. Participation by other Golden Corrals throughout Virginia and in other states soon followed.</a:t>
            </a:r>
            <a:br/>
            <a:endParaRPr/>
          </a:p>
          <a:p>
            <a:pPr marL="349884" indent="-349884" defTabSz="1652903">
              <a:lnSpc>
                <a:spcPct val="81000"/>
              </a:lnSpc>
              <a:spcBef>
                <a:spcPts val="500"/>
              </a:spcBef>
              <a:buClr>
                <a:srgbClr val="000000"/>
              </a:buClr>
              <a:buSzPct val="100000"/>
              <a:buChar char="•"/>
              <a:defRPr sz="2400">
                <a:latin typeface="Arial"/>
                <a:ea typeface="Arial"/>
                <a:cs typeface="Arial"/>
                <a:sym typeface="Arial"/>
              </a:defRPr>
            </a:pPr>
            <a:r>
              <a:t>Mr. Hu Odom, originator of the Golden Corral Military Appreciation “Monday”, owns the BOTH, Inc. franchise in Virginia. Non-BOTH stores in Virginia are owned by other franchisees.</a:t>
            </a:r>
            <a:br/>
            <a:endParaRPr/>
          </a:p>
          <a:p>
            <a:pPr marL="349884" indent="-349884" defTabSz="1652903">
              <a:lnSpc>
                <a:spcPct val="81000"/>
              </a:lnSpc>
              <a:spcBef>
                <a:spcPts val="500"/>
              </a:spcBef>
              <a:buClr>
                <a:srgbClr val="000000"/>
              </a:buClr>
              <a:buSzPct val="100000"/>
              <a:buChar char="•"/>
              <a:defRPr sz="2400">
                <a:latin typeface="Arial"/>
                <a:ea typeface="Arial"/>
                <a:cs typeface="Arial"/>
                <a:sym typeface="Arial"/>
              </a:defRPr>
            </a:pPr>
            <a:r>
              <a:t>Golden Corral (GC) has provided more than 5.6 million free “Thank You” meals and helped raise ~$15 million dollars for DAV since the inception of the program in 2001.</a:t>
            </a: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a14="http://schemas.microsoft.com/office/drawing/2010/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 name="Footer Placeholder 3"/>
          <p:cNvSpPr txBox="1"/>
          <p:nvPr/>
        </p:nvSpPr>
        <p:spPr>
          <a:xfrm>
            <a:off x="45719" y="6596397"/>
            <a:ext cx="12100562" cy="228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914400">
              <a:defRPr sz="1000">
                <a:solidFill>
                  <a:srgbClr val="B7BCBD"/>
                </a:solidFill>
                <a:latin typeface="+mn-lt"/>
                <a:ea typeface="+mn-ea"/>
                <a:cs typeface="+mn-cs"/>
                <a:sym typeface="Calibri"/>
              </a:defRPr>
            </a:lvl1pPr>
          </a:lstStyle>
          <a:p>
            <a:r>
              <a:t>Department of Virginia</a:t>
            </a:r>
          </a:p>
        </p:txBody>
      </p:sp>
      <p:sp>
        <p:nvSpPr>
          <p:cNvPr id="194" name="Title 6"/>
          <p:cNvSpPr txBox="1">
            <a:spLocks noGrp="1"/>
          </p:cNvSpPr>
          <p:nvPr>
            <p:ph type="title"/>
          </p:nvPr>
        </p:nvSpPr>
        <p:spPr>
          <a:xfrm>
            <a:off x="1960670" y="69573"/>
            <a:ext cx="9236765" cy="584777"/>
          </a:xfrm>
          <a:prstGeom prst="rect">
            <a:avLst/>
          </a:prstGeom>
          <a:ln w="9525">
            <a:solidFill>
              <a:srgbClr val="BCDA7E"/>
            </a:solidFill>
            <a:round/>
          </a:ln>
        </p:spPr>
        <p:txBody>
          <a:bodyPr/>
          <a:lstStyle>
            <a:lvl1pPr>
              <a:defRPr sz="3200" b="1" spc="100">
                <a:solidFill>
                  <a:srgbClr val="404040"/>
                </a:solidFill>
                <a:effectLst>
                  <a:outerShdw blurRad="38100" dist="38100" dir="2700000" rotWithShape="0">
                    <a:srgbClr val="000000">
                      <a:alpha val="43137"/>
                    </a:srgbClr>
                  </a:outerShdw>
                </a:effectLst>
                <a:latin typeface="Arial"/>
                <a:ea typeface="Arial"/>
                <a:cs typeface="Arial"/>
                <a:sym typeface="Arial"/>
              </a:defRPr>
            </a:lvl1pPr>
          </a:lstStyle>
          <a:p>
            <a:r>
              <a:t>Partnership </a:t>
            </a:r>
          </a:p>
        </p:txBody>
      </p:sp>
      <p:sp>
        <p:nvSpPr>
          <p:cNvPr id="195" name="Slide Number Placeholder 4"/>
          <p:cNvSpPr txBox="1">
            <a:spLocks noGrp="1"/>
          </p:cNvSpPr>
          <p:nvPr>
            <p:ph type="sldNum" sz="quarter" idx="4294967295"/>
          </p:nvPr>
        </p:nvSpPr>
        <p:spPr>
          <a:xfrm>
            <a:off x="11665818" y="6388289"/>
            <a:ext cx="168510" cy="22851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solidFill>
                  <a:srgbClr val="888888"/>
                </a:solidFill>
                <a:latin typeface="+mn-lt"/>
                <a:ea typeface="+mn-ea"/>
                <a:cs typeface="+mn-cs"/>
                <a:sym typeface="Calibri"/>
              </a:defRPr>
            </a:lvl1pPr>
          </a:lstStyle>
          <a:p>
            <a:fld id="{86CB4B4D-7CA3-9044-876B-883B54F8677D}" type="slidenum">
              <a:t>6</a:t>
            </a:fld>
            <a:endParaRPr/>
          </a:p>
        </p:txBody>
      </p:sp>
      <p:pic>
        <p:nvPicPr>
          <p:cNvPr id="196" name="Picture 5" descr="Picture 5"/>
          <p:cNvPicPr>
            <a:picLocks noChangeAspect="1"/>
          </p:cNvPicPr>
          <p:nvPr/>
        </p:nvPicPr>
        <p:blipFill>
          <a:blip r:embed="rId2"/>
          <a:stretch>
            <a:fillRect/>
          </a:stretch>
        </p:blipFill>
        <p:spPr>
          <a:xfrm>
            <a:off x="56481" y="69573"/>
            <a:ext cx="761428" cy="584777"/>
          </a:xfrm>
          <a:prstGeom prst="rect">
            <a:avLst/>
          </a:prstGeom>
          <a:ln w="12700">
            <a:miter lim="400000"/>
          </a:ln>
          <a:effectLst>
            <a:outerShdw blurRad="50800" dist="38100" dir="2700000" rotWithShape="0">
              <a:srgbClr val="000000">
                <a:alpha val="40000"/>
              </a:srgbClr>
            </a:outerShdw>
          </a:effectLst>
        </p:spPr>
      </p:pic>
      <p:sp>
        <p:nvSpPr>
          <p:cNvPr id="197" name="Military Appreciation Night is normally the first Monday after Veterans Day.  However, in 2021, Golden Corral has opted to host the event on Thursday, November 11th.…"/>
          <p:cNvSpPr txBox="1"/>
          <p:nvPr/>
        </p:nvSpPr>
        <p:spPr>
          <a:xfrm>
            <a:off x="1613976" y="2136962"/>
            <a:ext cx="10578024" cy="40432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368300" indent="-368300" defTabSz="1739900">
              <a:lnSpc>
                <a:spcPct val="90000"/>
              </a:lnSpc>
              <a:spcBef>
                <a:spcPts val="3200"/>
              </a:spcBef>
              <a:buClr>
                <a:srgbClr val="000000"/>
              </a:buClr>
              <a:buSzPct val="100000"/>
              <a:buChar char="•"/>
              <a:defRPr sz="2400">
                <a:latin typeface="Arial"/>
                <a:ea typeface="Arial"/>
                <a:cs typeface="Arial"/>
                <a:sym typeface="Arial"/>
              </a:defRPr>
            </a:pPr>
            <a:r>
              <a:rPr dirty="0">
                <a:solidFill>
                  <a:schemeClr val="tx1"/>
                </a:solidFill>
              </a:rPr>
              <a:t>The DAV fundraising activity will take place from several days to several weeks leading up to Veterans Day. </a:t>
            </a:r>
          </a:p>
          <a:p>
            <a:pPr marL="368300" indent="-368300" defTabSz="1739900">
              <a:lnSpc>
                <a:spcPct val="90000"/>
              </a:lnSpc>
              <a:spcBef>
                <a:spcPts val="3200"/>
              </a:spcBef>
              <a:buClr>
                <a:srgbClr val="000000"/>
              </a:buClr>
              <a:buSzPct val="100000"/>
              <a:buChar char="•"/>
              <a:defRPr sz="2400">
                <a:latin typeface="Arial"/>
                <a:ea typeface="Arial"/>
                <a:cs typeface="Arial"/>
                <a:sym typeface="Arial"/>
              </a:defRPr>
            </a:pPr>
            <a:r>
              <a:rPr dirty="0">
                <a:solidFill>
                  <a:schemeClr val="tx1"/>
                </a:solidFill>
              </a:rPr>
              <a:t>Military Appreciation Night </a:t>
            </a:r>
            <a:r>
              <a:rPr lang="en-US" dirty="0">
                <a:solidFill>
                  <a:schemeClr val="tx1"/>
                </a:solidFill>
              </a:rPr>
              <a:t>will be held</a:t>
            </a:r>
            <a:r>
              <a:rPr dirty="0">
                <a:solidFill>
                  <a:schemeClr val="tx1"/>
                </a:solidFill>
              </a:rPr>
              <a:t> Monday </a:t>
            </a:r>
            <a:r>
              <a:rPr lang="en-US" dirty="0">
                <a:solidFill>
                  <a:schemeClr val="tx1"/>
                </a:solidFill>
              </a:rPr>
              <a:t>November 14</a:t>
            </a:r>
            <a:r>
              <a:rPr lang="en-US" baseline="30000" dirty="0">
                <a:solidFill>
                  <a:schemeClr val="tx1"/>
                </a:solidFill>
              </a:rPr>
              <a:t>th</a:t>
            </a:r>
            <a:r>
              <a:rPr lang="en-US" dirty="0">
                <a:solidFill>
                  <a:schemeClr val="tx1"/>
                </a:solidFill>
              </a:rPr>
              <a:t>.</a:t>
            </a:r>
            <a:endParaRPr sz="2800" dirty="0">
              <a:solidFill>
                <a:schemeClr val="tx1"/>
              </a:solidFill>
              <a:latin typeface="Graphik"/>
              <a:ea typeface="Graphik"/>
              <a:cs typeface="Graphik"/>
              <a:sym typeface="Graphik"/>
            </a:endParaRPr>
          </a:p>
          <a:p>
            <a:pPr marL="368300" indent="-368300" defTabSz="1739900">
              <a:lnSpc>
                <a:spcPct val="90000"/>
              </a:lnSpc>
              <a:spcBef>
                <a:spcPts val="3200"/>
              </a:spcBef>
              <a:buClr>
                <a:srgbClr val="000000"/>
              </a:buClr>
              <a:buSzPct val="100000"/>
              <a:buChar char="•"/>
              <a:defRPr sz="2400">
                <a:latin typeface="Arial"/>
                <a:ea typeface="Arial"/>
                <a:cs typeface="Arial"/>
                <a:sym typeface="Arial"/>
              </a:defRPr>
            </a:pPr>
            <a:r>
              <a:rPr lang="en-US" dirty="0">
                <a:solidFill>
                  <a:schemeClr val="tx1"/>
                </a:solidFill>
              </a:rPr>
              <a:t>Please ensure you have members working on Veterans Day to ensure that folks know the meal is not until Monday.</a:t>
            </a:r>
            <a:endParaRPr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a14="http://schemas.microsoft.com/office/drawing/2010/main" xmlns:m="http://schemas.openxmlformats.org/officeDocument/2006/math"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9" name="Footer Placeholder 3"/>
          <p:cNvSpPr txBox="1"/>
          <p:nvPr/>
        </p:nvSpPr>
        <p:spPr>
          <a:xfrm>
            <a:off x="45719" y="6596397"/>
            <a:ext cx="12100562" cy="228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914400">
              <a:defRPr sz="1000">
                <a:solidFill>
                  <a:srgbClr val="B7BCBD"/>
                </a:solidFill>
                <a:latin typeface="+mn-lt"/>
                <a:ea typeface="+mn-ea"/>
                <a:cs typeface="+mn-cs"/>
                <a:sym typeface="Calibri"/>
              </a:defRPr>
            </a:lvl1pPr>
          </a:lstStyle>
          <a:p>
            <a:r>
              <a:t>Department of Virginia</a:t>
            </a:r>
          </a:p>
        </p:txBody>
      </p:sp>
      <p:sp>
        <p:nvSpPr>
          <p:cNvPr id="200" name="Title 6"/>
          <p:cNvSpPr txBox="1">
            <a:spLocks noGrp="1"/>
          </p:cNvSpPr>
          <p:nvPr>
            <p:ph type="title"/>
          </p:nvPr>
        </p:nvSpPr>
        <p:spPr>
          <a:xfrm>
            <a:off x="1960670" y="69572"/>
            <a:ext cx="9236765" cy="584777"/>
          </a:xfrm>
          <a:prstGeom prst="rect">
            <a:avLst/>
          </a:prstGeom>
          <a:ln w="9525">
            <a:solidFill>
              <a:srgbClr val="BCDA7E"/>
            </a:solidFill>
            <a:round/>
          </a:ln>
        </p:spPr>
        <p:txBody>
          <a:bodyPr/>
          <a:lstStyle>
            <a:lvl1pPr>
              <a:defRPr sz="3200" b="1" spc="100">
                <a:solidFill>
                  <a:srgbClr val="404040"/>
                </a:solidFill>
                <a:effectLst>
                  <a:outerShdw blurRad="38100" dist="38100" dir="2700000" rotWithShape="0">
                    <a:srgbClr val="000000">
                      <a:alpha val="43137"/>
                    </a:srgbClr>
                  </a:outerShdw>
                </a:effectLst>
                <a:latin typeface="Arial"/>
                <a:ea typeface="Arial"/>
                <a:cs typeface="Arial"/>
                <a:sym typeface="Arial"/>
              </a:defRPr>
            </a:lvl1pPr>
          </a:lstStyle>
          <a:p>
            <a:r>
              <a:t>Partnership</a:t>
            </a:r>
          </a:p>
        </p:txBody>
      </p:sp>
      <p:sp>
        <p:nvSpPr>
          <p:cNvPr id="201" name="Slide Number Placeholder 4"/>
          <p:cNvSpPr txBox="1">
            <a:spLocks noGrp="1"/>
          </p:cNvSpPr>
          <p:nvPr>
            <p:ph type="sldNum" sz="quarter" idx="4294967295"/>
          </p:nvPr>
        </p:nvSpPr>
        <p:spPr>
          <a:xfrm>
            <a:off x="11665818" y="6388289"/>
            <a:ext cx="168510" cy="22851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solidFill>
                  <a:srgbClr val="888888"/>
                </a:solidFill>
                <a:latin typeface="+mn-lt"/>
                <a:ea typeface="+mn-ea"/>
                <a:cs typeface="+mn-cs"/>
                <a:sym typeface="Calibri"/>
              </a:defRPr>
            </a:lvl1pPr>
          </a:lstStyle>
          <a:p>
            <a:fld id="{86CB4B4D-7CA3-9044-876B-883B54F8677D}" type="slidenum">
              <a:t>7</a:t>
            </a:fld>
            <a:endParaRPr/>
          </a:p>
        </p:txBody>
      </p:sp>
      <p:pic>
        <p:nvPicPr>
          <p:cNvPr id="202" name="Picture 5" descr="Picture 5"/>
          <p:cNvPicPr>
            <a:picLocks noChangeAspect="1"/>
          </p:cNvPicPr>
          <p:nvPr/>
        </p:nvPicPr>
        <p:blipFill>
          <a:blip r:embed="rId3"/>
          <a:stretch>
            <a:fillRect/>
          </a:stretch>
        </p:blipFill>
        <p:spPr>
          <a:xfrm>
            <a:off x="56481" y="69573"/>
            <a:ext cx="761428" cy="584777"/>
          </a:xfrm>
          <a:prstGeom prst="rect">
            <a:avLst/>
          </a:prstGeom>
          <a:ln w="12700">
            <a:miter lim="400000"/>
          </a:ln>
          <a:effectLst>
            <a:outerShdw blurRad="50800" dist="38100" dir="2700000" rotWithShape="0">
              <a:srgbClr val="000000">
                <a:alpha val="40000"/>
              </a:srgbClr>
            </a:outerShdw>
          </a:effectLst>
        </p:spPr>
      </p:pic>
      <p:sp>
        <p:nvSpPr>
          <p:cNvPr id="203" name="Golden Corral Corporate prefers to interface with the Department of Virginia…"/>
          <p:cNvSpPr txBox="1"/>
          <p:nvPr/>
        </p:nvSpPr>
        <p:spPr>
          <a:xfrm>
            <a:off x="1417058" y="1772598"/>
            <a:ext cx="11083049" cy="4078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1739900">
              <a:lnSpc>
                <a:spcPct val="90000"/>
              </a:lnSpc>
              <a:spcBef>
                <a:spcPts val="600"/>
              </a:spcBef>
              <a:defRPr sz="2200">
                <a:latin typeface="Arial"/>
                <a:ea typeface="Arial"/>
                <a:cs typeface="Arial"/>
                <a:sym typeface="Arial"/>
              </a:defRPr>
            </a:pPr>
            <a:r>
              <a:rPr dirty="0"/>
              <a:t>The Golden Corral </a:t>
            </a:r>
            <a:r>
              <a:rPr dirty="0">
                <a:solidFill>
                  <a:schemeClr val="tx1"/>
                </a:solidFill>
              </a:rPr>
              <a:t>Fundraiser</a:t>
            </a:r>
            <a:r>
              <a:rPr dirty="0"/>
              <a:t> is a Department fundraising activity!</a:t>
            </a:r>
            <a:endParaRPr sz="2400" dirty="0">
              <a:latin typeface="Graphik"/>
              <a:ea typeface="Graphik"/>
              <a:cs typeface="Graphik"/>
              <a:sym typeface="Graphik"/>
            </a:endParaRPr>
          </a:p>
          <a:p>
            <a:pPr defTabSz="1739900">
              <a:lnSpc>
                <a:spcPct val="90000"/>
              </a:lnSpc>
              <a:spcBef>
                <a:spcPts val="600"/>
              </a:spcBef>
              <a:defRPr sz="2200">
                <a:latin typeface="Arial"/>
                <a:ea typeface="Arial"/>
                <a:cs typeface="Arial"/>
                <a:sym typeface="Arial"/>
              </a:defRPr>
            </a:pPr>
            <a:endParaRPr sz="2400" dirty="0">
              <a:latin typeface="Graphik"/>
              <a:ea typeface="Graphik"/>
              <a:cs typeface="Graphik"/>
              <a:sym typeface="Graphik"/>
            </a:endParaRPr>
          </a:p>
          <a:p>
            <a:pPr marL="368299" indent="-368299" defTabSz="1739900">
              <a:lnSpc>
                <a:spcPct val="90000"/>
              </a:lnSpc>
              <a:spcBef>
                <a:spcPts val="600"/>
              </a:spcBef>
              <a:buClr>
                <a:srgbClr val="000000"/>
              </a:buClr>
              <a:buSzPct val="100000"/>
              <a:buChar char="•"/>
              <a:defRPr sz="2200">
                <a:latin typeface="Arial"/>
                <a:ea typeface="Arial"/>
                <a:cs typeface="Arial"/>
                <a:sym typeface="Arial"/>
              </a:defRPr>
            </a:pPr>
            <a:r>
              <a:rPr dirty="0"/>
              <a:t>Golden Corral Corporate prefers to interface with the Department of Virginia</a:t>
            </a:r>
            <a:br>
              <a:rPr dirty="0"/>
            </a:br>
            <a:endParaRPr dirty="0"/>
          </a:p>
          <a:p>
            <a:pPr marL="368299" indent="-368299" defTabSz="1739900">
              <a:lnSpc>
                <a:spcPct val="90000"/>
              </a:lnSpc>
              <a:spcBef>
                <a:spcPts val="600"/>
              </a:spcBef>
              <a:buClr>
                <a:srgbClr val="000000"/>
              </a:buClr>
              <a:buSzPct val="100000"/>
              <a:buChar char="•"/>
              <a:defRPr sz="2200">
                <a:latin typeface="Arial"/>
                <a:ea typeface="Arial"/>
                <a:cs typeface="Arial"/>
                <a:sym typeface="Arial"/>
              </a:defRPr>
            </a:pPr>
            <a:r>
              <a:rPr dirty="0"/>
              <a:t>Once underway, the individual stores coordinate with the Chapter focal point(s)</a:t>
            </a:r>
            <a:br>
              <a:rPr dirty="0"/>
            </a:br>
            <a:endParaRPr dirty="0"/>
          </a:p>
          <a:p>
            <a:pPr marL="368299" indent="-368299" defTabSz="1739900">
              <a:lnSpc>
                <a:spcPct val="90000"/>
              </a:lnSpc>
              <a:spcBef>
                <a:spcPts val="600"/>
              </a:spcBef>
              <a:buClr>
                <a:srgbClr val="000000"/>
              </a:buClr>
              <a:buSzPct val="100000"/>
              <a:buChar char="•"/>
              <a:defRPr sz="2200">
                <a:latin typeface="Arial"/>
                <a:ea typeface="Arial"/>
                <a:cs typeface="Arial"/>
                <a:sym typeface="Arial"/>
              </a:defRPr>
            </a:pPr>
            <a:r>
              <a:rPr dirty="0"/>
              <a:t>Participating chapters receive the majority share of funds raised from this event, which enhances the level of assistance that can be provided to veterans and their families in each chapters community.</a:t>
            </a: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a14="http://schemas.microsoft.com/office/drawing/2010/main" xmlns:m="http://schemas.openxmlformats.org/officeDocument/2006/math"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 name="Footer Placeholder 3"/>
          <p:cNvSpPr txBox="1"/>
          <p:nvPr/>
        </p:nvSpPr>
        <p:spPr>
          <a:xfrm>
            <a:off x="45719" y="6596397"/>
            <a:ext cx="12100562" cy="228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914400">
              <a:defRPr sz="1000">
                <a:solidFill>
                  <a:srgbClr val="B7BCBD"/>
                </a:solidFill>
                <a:latin typeface="+mn-lt"/>
                <a:ea typeface="+mn-ea"/>
                <a:cs typeface="+mn-cs"/>
                <a:sym typeface="Calibri"/>
              </a:defRPr>
            </a:lvl1pPr>
          </a:lstStyle>
          <a:p>
            <a:r>
              <a:t>Department of Virginia</a:t>
            </a:r>
          </a:p>
        </p:txBody>
      </p:sp>
      <p:sp>
        <p:nvSpPr>
          <p:cNvPr id="206" name="Title 6"/>
          <p:cNvSpPr txBox="1">
            <a:spLocks noGrp="1"/>
          </p:cNvSpPr>
          <p:nvPr>
            <p:ph type="title"/>
          </p:nvPr>
        </p:nvSpPr>
        <p:spPr>
          <a:xfrm>
            <a:off x="1960670" y="69573"/>
            <a:ext cx="9236765" cy="584777"/>
          </a:xfrm>
          <a:prstGeom prst="rect">
            <a:avLst/>
          </a:prstGeom>
          <a:ln w="9525">
            <a:solidFill>
              <a:srgbClr val="BCDA7E"/>
            </a:solidFill>
            <a:round/>
          </a:ln>
        </p:spPr>
        <p:txBody>
          <a:bodyPr/>
          <a:lstStyle>
            <a:lvl1pPr>
              <a:defRPr sz="3200" b="1" spc="100">
                <a:solidFill>
                  <a:srgbClr val="404040"/>
                </a:solidFill>
                <a:effectLst>
                  <a:outerShdw blurRad="38100" dist="38100" dir="2700000" rotWithShape="0">
                    <a:srgbClr val="000000">
                      <a:alpha val="43137"/>
                    </a:srgbClr>
                  </a:outerShdw>
                </a:effectLst>
                <a:latin typeface="Arial"/>
                <a:ea typeface="Arial"/>
                <a:cs typeface="Arial"/>
                <a:sym typeface="Arial"/>
              </a:defRPr>
            </a:lvl1pPr>
          </a:lstStyle>
          <a:p>
            <a:r>
              <a:t>Department Coordinator </a:t>
            </a:r>
          </a:p>
        </p:txBody>
      </p:sp>
      <p:sp>
        <p:nvSpPr>
          <p:cNvPr id="207" name="Slide Number Placeholder 4"/>
          <p:cNvSpPr txBox="1">
            <a:spLocks noGrp="1"/>
          </p:cNvSpPr>
          <p:nvPr>
            <p:ph type="sldNum" sz="quarter" idx="4294967295"/>
          </p:nvPr>
        </p:nvSpPr>
        <p:spPr>
          <a:xfrm>
            <a:off x="11665818" y="6388289"/>
            <a:ext cx="168510" cy="22851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solidFill>
                  <a:srgbClr val="888888"/>
                </a:solidFill>
                <a:latin typeface="+mn-lt"/>
                <a:ea typeface="+mn-ea"/>
                <a:cs typeface="+mn-cs"/>
                <a:sym typeface="Calibri"/>
              </a:defRPr>
            </a:lvl1pPr>
          </a:lstStyle>
          <a:p>
            <a:fld id="{86CB4B4D-7CA3-9044-876B-883B54F8677D}" type="slidenum">
              <a:rPr/>
              <a:t>8</a:t>
            </a:fld>
            <a:endParaRPr/>
          </a:p>
        </p:txBody>
      </p:sp>
      <p:pic>
        <p:nvPicPr>
          <p:cNvPr id="208" name="Picture 5" descr="Picture 5"/>
          <p:cNvPicPr>
            <a:picLocks noChangeAspect="1"/>
          </p:cNvPicPr>
          <p:nvPr/>
        </p:nvPicPr>
        <p:blipFill>
          <a:blip r:embed="rId3"/>
          <a:stretch>
            <a:fillRect/>
          </a:stretch>
        </p:blipFill>
        <p:spPr>
          <a:xfrm>
            <a:off x="56481" y="69573"/>
            <a:ext cx="761428" cy="584777"/>
          </a:xfrm>
          <a:prstGeom prst="rect">
            <a:avLst/>
          </a:prstGeom>
          <a:ln w="12700">
            <a:miter lim="400000"/>
          </a:ln>
          <a:effectLst>
            <a:outerShdw blurRad="50800" dist="38100" dir="2700000" rotWithShape="0">
              <a:srgbClr val="000000">
                <a:alpha val="40000"/>
              </a:srgbClr>
            </a:outerShdw>
          </a:effectLst>
        </p:spPr>
      </p:pic>
      <p:sp>
        <p:nvSpPr>
          <p:cNvPr id="209" name="Responsible for the overall Golden Corral event in Virginia…"/>
          <p:cNvSpPr txBox="1"/>
          <p:nvPr/>
        </p:nvSpPr>
        <p:spPr>
          <a:xfrm>
            <a:off x="1304777" y="2157292"/>
            <a:ext cx="10445296" cy="3486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368300" indent="-368300" defTabSz="1739900">
              <a:lnSpc>
                <a:spcPct val="90000"/>
              </a:lnSpc>
              <a:spcBef>
                <a:spcPts val="600"/>
              </a:spcBef>
              <a:buClr>
                <a:srgbClr val="000000"/>
              </a:buClr>
              <a:buSzPct val="100000"/>
              <a:buChar char="•"/>
              <a:defRPr sz="2400">
                <a:latin typeface="Arial"/>
                <a:ea typeface="Arial"/>
                <a:cs typeface="Arial"/>
                <a:sym typeface="Arial"/>
              </a:defRPr>
            </a:pPr>
            <a:endParaRPr dirty="0">
              <a:solidFill>
                <a:schemeClr val="tx1"/>
              </a:solidFill>
            </a:endParaRPr>
          </a:p>
          <a:p>
            <a:pPr marL="368300" indent="-368300" defTabSz="1739900">
              <a:lnSpc>
                <a:spcPct val="90000"/>
              </a:lnSpc>
              <a:spcBef>
                <a:spcPts val="600"/>
              </a:spcBef>
              <a:buClr>
                <a:srgbClr val="000000"/>
              </a:buClr>
              <a:buSzPct val="100000"/>
              <a:buChar char="•"/>
              <a:defRPr sz="2400">
                <a:latin typeface="Arial"/>
                <a:ea typeface="Arial"/>
                <a:cs typeface="Arial"/>
                <a:sym typeface="Arial"/>
              </a:defRPr>
            </a:pPr>
            <a:r>
              <a:rPr dirty="0">
                <a:solidFill>
                  <a:schemeClr val="tx1"/>
                </a:solidFill>
              </a:rPr>
              <a:t>Responsible for Golden Corral fundraising event in Virginia</a:t>
            </a:r>
            <a:endParaRPr sz="3200" dirty="0">
              <a:solidFill>
                <a:schemeClr val="tx1"/>
              </a:solidFill>
              <a:latin typeface="Graphik"/>
              <a:ea typeface="Graphik"/>
              <a:cs typeface="Graphik"/>
              <a:sym typeface="Graphik"/>
            </a:endParaRPr>
          </a:p>
          <a:p>
            <a:pPr marL="368300" indent="-368300" defTabSz="1739900">
              <a:lnSpc>
                <a:spcPct val="90000"/>
              </a:lnSpc>
              <a:spcBef>
                <a:spcPts val="600"/>
              </a:spcBef>
              <a:buClr>
                <a:srgbClr val="000000"/>
              </a:buClr>
              <a:buSzPct val="100000"/>
              <a:buChar char="•"/>
              <a:defRPr sz="2400">
                <a:latin typeface="Arial"/>
                <a:ea typeface="Arial"/>
                <a:cs typeface="Arial"/>
                <a:sym typeface="Arial"/>
              </a:defRPr>
            </a:pPr>
            <a:r>
              <a:rPr dirty="0">
                <a:solidFill>
                  <a:schemeClr val="tx1"/>
                </a:solidFill>
              </a:rPr>
              <a:t>Primary contact person for </a:t>
            </a:r>
            <a:r>
              <a:rPr u="sng" dirty="0">
                <a:solidFill>
                  <a:schemeClr val="tx1"/>
                </a:solidFill>
              </a:rPr>
              <a:t>ALL</a:t>
            </a:r>
            <a:r>
              <a:rPr dirty="0">
                <a:solidFill>
                  <a:schemeClr val="tx1"/>
                </a:solidFill>
              </a:rPr>
              <a:t> issues</a:t>
            </a:r>
            <a:endParaRPr sz="3200" dirty="0">
              <a:solidFill>
                <a:schemeClr val="tx1"/>
              </a:solidFill>
              <a:latin typeface="Graphik"/>
              <a:ea typeface="Graphik"/>
              <a:cs typeface="Graphik"/>
              <a:sym typeface="Graphik"/>
            </a:endParaRPr>
          </a:p>
          <a:p>
            <a:pPr marL="368300" indent="-368300" defTabSz="1739900">
              <a:lnSpc>
                <a:spcPct val="90000"/>
              </a:lnSpc>
              <a:spcBef>
                <a:spcPts val="600"/>
              </a:spcBef>
              <a:buClr>
                <a:srgbClr val="000000"/>
              </a:buClr>
              <a:buSzPct val="100000"/>
              <a:buChar char="•"/>
              <a:defRPr sz="2400">
                <a:latin typeface="Arial"/>
                <a:ea typeface="Arial"/>
                <a:cs typeface="Arial"/>
                <a:sym typeface="Arial"/>
              </a:defRPr>
            </a:pPr>
            <a:r>
              <a:rPr dirty="0">
                <a:solidFill>
                  <a:schemeClr val="tx1"/>
                </a:solidFill>
              </a:rPr>
              <a:t>Develops fundraising guidance and conducts Department training</a:t>
            </a:r>
            <a:endParaRPr sz="3200" dirty="0">
              <a:solidFill>
                <a:schemeClr val="tx1"/>
              </a:solidFill>
              <a:latin typeface="Graphik"/>
              <a:ea typeface="Graphik"/>
              <a:cs typeface="Graphik"/>
              <a:sym typeface="Graphik"/>
            </a:endParaRPr>
          </a:p>
          <a:p>
            <a:pPr marL="368300" indent="-368300" defTabSz="1739900">
              <a:lnSpc>
                <a:spcPct val="90000"/>
              </a:lnSpc>
              <a:spcBef>
                <a:spcPts val="600"/>
              </a:spcBef>
              <a:buClr>
                <a:srgbClr val="000000"/>
              </a:buClr>
              <a:buSzPct val="100000"/>
              <a:buChar char="•"/>
              <a:defRPr sz="2400">
                <a:latin typeface="Arial"/>
                <a:ea typeface="Arial"/>
                <a:cs typeface="Arial"/>
                <a:sym typeface="Arial"/>
              </a:defRPr>
            </a:pPr>
            <a:r>
              <a:rPr dirty="0">
                <a:solidFill>
                  <a:schemeClr val="tx1"/>
                </a:solidFill>
              </a:rPr>
              <a:t>Mediates disagreements between chapters and coordinates issues between Chapters and GC Managers</a:t>
            </a:r>
            <a:endParaRPr sz="3200" dirty="0">
              <a:solidFill>
                <a:schemeClr val="tx1"/>
              </a:solidFill>
              <a:latin typeface="Graphik"/>
              <a:ea typeface="Graphik"/>
              <a:cs typeface="Graphik"/>
              <a:sym typeface="Graphik"/>
            </a:endParaRPr>
          </a:p>
          <a:p>
            <a:pPr marL="368300" indent="-368300" defTabSz="1739900">
              <a:lnSpc>
                <a:spcPct val="90000"/>
              </a:lnSpc>
              <a:spcBef>
                <a:spcPts val="600"/>
              </a:spcBef>
              <a:buClr>
                <a:srgbClr val="000000"/>
              </a:buClr>
              <a:buSzPct val="100000"/>
              <a:buChar char="•"/>
              <a:defRPr sz="2400">
                <a:latin typeface="Arial"/>
                <a:ea typeface="Arial"/>
                <a:cs typeface="Arial"/>
                <a:sym typeface="Arial"/>
              </a:defRPr>
            </a:pPr>
            <a:r>
              <a:rPr dirty="0">
                <a:solidFill>
                  <a:schemeClr val="tx1"/>
                </a:solidFill>
              </a:rPr>
              <a:t>Approves distribution of funds from</a:t>
            </a:r>
            <a:r>
              <a:rPr lang="en-US" dirty="0">
                <a:solidFill>
                  <a:schemeClr val="tx1"/>
                </a:solidFill>
              </a:rPr>
              <a:t> </a:t>
            </a:r>
            <a:r>
              <a:rPr dirty="0">
                <a:solidFill>
                  <a:schemeClr val="tx1"/>
                </a:solidFill>
              </a:rPr>
              <a:t>chapter participants</a:t>
            </a:r>
          </a:p>
        </p:txBody>
      </p:sp>
      <p:sp>
        <p:nvSpPr>
          <p:cNvPr id="210" name="Department Senior Vice Commander*"/>
          <p:cNvSpPr txBox="1"/>
          <p:nvPr/>
        </p:nvSpPr>
        <p:spPr>
          <a:xfrm>
            <a:off x="631183" y="1113433"/>
            <a:ext cx="11203145" cy="584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ctr" defTabSz="502412">
              <a:lnSpc>
                <a:spcPct val="90000"/>
              </a:lnSpc>
              <a:defRPr sz="2924">
                <a:latin typeface="Graphik Medium"/>
                <a:ea typeface="Graphik Medium"/>
                <a:cs typeface="Graphik Medium"/>
                <a:sym typeface="Graphik Medium"/>
              </a:defRPr>
            </a:lvl1pPr>
          </a:lstStyle>
          <a:p>
            <a:r>
              <a:t>Department Senior Vice Commander</a:t>
            </a: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a14="http://schemas.microsoft.com/office/drawing/2010/main" xmlns:m="http://schemas.openxmlformats.org/officeDocument/2006/math"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2" name="Footer Placeholder 3"/>
          <p:cNvSpPr txBox="1"/>
          <p:nvPr/>
        </p:nvSpPr>
        <p:spPr>
          <a:xfrm>
            <a:off x="45719" y="6596397"/>
            <a:ext cx="12100562" cy="228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defTabSz="914400">
              <a:defRPr sz="1000">
                <a:solidFill>
                  <a:srgbClr val="B7BCBD"/>
                </a:solidFill>
                <a:latin typeface="+mn-lt"/>
                <a:ea typeface="+mn-ea"/>
                <a:cs typeface="+mn-cs"/>
                <a:sym typeface="Calibri"/>
              </a:defRPr>
            </a:lvl1pPr>
          </a:lstStyle>
          <a:p>
            <a:r>
              <a:t>Department of Virginia</a:t>
            </a:r>
          </a:p>
        </p:txBody>
      </p:sp>
      <p:sp>
        <p:nvSpPr>
          <p:cNvPr id="213" name="Title 6"/>
          <p:cNvSpPr txBox="1">
            <a:spLocks noGrp="1"/>
          </p:cNvSpPr>
          <p:nvPr>
            <p:ph type="title"/>
          </p:nvPr>
        </p:nvSpPr>
        <p:spPr>
          <a:xfrm>
            <a:off x="1951145" y="69573"/>
            <a:ext cx="9236765" cy="584777"/>
          </a:xfrm>
          <a:prstGeom prst="rect">
            <a:avLst/>
          </a:prstGeom>
          <a:ln w="9525">
            <a:solidFill>
              <a:srgbClr val="BCDA7E"/>
            </a:solidFill>
            <a:round/>
          </a:ln>
        </p:spPr>
        <p:txBody>
          <a:bodyPr/>
          <a:lstStyle>
            <a:lvl1pPr>
              <a:defRPr sz="3200" b="1" spc="100">
                <a:solidFill>
                  <a:srgbClr val="404040"/>
                </a:solidFill>
                <a:effectLst>
                  <a:outerShdw blurRad="38100" dist="38100" dir="2700000" rotWithShape="0">
                    <a:srgbClr val="000000">
                      <a:alpha val="43137"/>
                    </a:srgbClr>
                  </a:outerShdw>
                </a:effectLst>
                <a:latin typeface="Arial"/>
                <a:ea typeface="Arial"/>
                <a:cs typeface="Arial"/>
                <a:sym typeface="Arial"/>
              </a:defRPr>
            </a:lvl1pPr>
          </a:lstStyle>
          <a:p>
            <a:r>
              <a:t>Chapter Coordinator </a:t>
            </a:r>
          </a:p>
        </p:txBody>
      </p:sp>
      <p:sp>
        <p:nvSpPr>
          <p:cNvPr id="214" name="Slide Number Placeholder 4"/>
          <p:cNvSpPr txBox="1">
            <a:spLocks noGrp="1"/>
          </p:cNvSpPr>
          <p:nvPr>
            <p:ph type="sldNum" sz="quarter" idx="4294967295"/>
          </p:nvPr>
        </p:nvSpPr>
        <p:spPr>
          <a:xfrm>
            <a:off x="11665818" y="6388289"/>
            <a:ext cx="168510" cy="22851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914400">
              <a:defRPr>
                <a:solidFill>
                  <a:srgbClr val="888888"/>
                </a:solidFill>
                <a:latin typeface="+mn-lt"/>
                <a:ea typeface="+mn-ea"/>
                <a:cs typeface="+mn-cs"/>
                <a:sym typeface="Calibri"/>
              </a:defRPr>
            </a:lvl1pPr>
          </a:lstStyle>
          <a:p>
            <a:fld id="{86CB4B4D-7CA3-9044-876B-883B54F8677D}" type="slidenum">
              <a:rPr/>
              <a:t>9</a:t>
            </a:fld>
            <a:endParaRPr/>
          </a:p>
        </p:txBody>
      </p:sp>
      <p:pic>
        <p:nvPicPr>
          <p:cNvPr id="215" name="Picture 5" descr="Picture 5"/>
          <p:cNvPicPr>
            <a:picLocks noChangeAspect="1"/>
          </p:cNvPicPr>
          <p:nvPr/>
        </p:nvPicPr>
        <p:blipFill>
          <a:blip r:embed="rId3"/>
          <a:stretch>
            <a:fillRect/>
          </a:stretch>
        </p:blipFill>
        <p:spPr>
          <a:xfrm>
            <a:off x="56481" y="69573"/>
            <a:ext cx="761428" cy="584777"/>
          </a:xfrm>
          <a:prstGeom prst="rect">
            <a:avLst/>
          </a:prstGeom>
          <a:ln w="12700">
            <a:miter lim="400000"/>
          </a:ln>
          <a:effectLst>
            <a:outerShdw blurRad="50800" dist="38100" dir="2700000" rotWithShape="0">
              <a:srgbClr val="000000">
                <a:alpha val="40000"/>
              </a:srgbClr>
            </a:outerShdw>
          </a:effectLst>
        </p:spPr>
      </p:pic>
      <p:sp>
        <p:nvSpPr>
          <p:cNvPr id="216" name="Designated by the Chapter Commander…"/>
          <p:cNvSpPr txBox="1"/>
          <p:nvPr/>
        </p:nvSpPr>
        <p:spPr>
          <a:xfrm>
            <a:off x="1819254" y="1116139"/>
            <a:ext cx="10102231" cy="53078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313054" indent="-313054" defTabSz="1478914">
              <a:lnSpc>
                <a:spcPct val="81000"/>
              </a:lnSpc>
              <a:spcBef>
                <a:spcPts val="2700"/>
              </a:spcBef>
              <a:buClr>
                <a:srgbClr val="000000"/>
              </a:buClr>
              <a:buSzPct val="100000"/>
              <a:buChar char="•"/>
              <a:defRPr>
                <a:latin typeface="Arial"/>
                <a:ea typeface="Arial"/>
                <a:cs typeface="Arial"/>
                <a:sym typeface="Arial"/>
              </a:defRPr>
            </a:pPr>
            <a:r>
              <a:rPr dirty="0"/>
              <a:t>Designated by the Chapter Commander</a:t>
            </a:r>
            <a:endParaRPr sz="2000" dirty="0">
              <a:latin typeface="Graphik"/>
              <a:ea typeface="Graphik"/>
              <a:cs typeface="Graphik"/>
              <a:sym typeface="Graphik"/>
            </a:endParaRPr>
          </a:p>
          <a:p>
            <a:pPr marL="313054" indent="-313054" defTabSz="1478914">
              <a:lnSpc>
                <a:spcPct val="81000"/>
              </a:lnSpc>
              <a:spcBef>
                <a:spcPts val="2700"/>
              </a:spcBef>
              <a:buClr>
                <a:srgbClr val="000000"/>
              </a:buClr>
              <a:buSzPct val="100000"/>
              <a:buChar char="•"/>
              <a:defRPr>
                <a:latin typeface="Arial"/>
                <a:ea typeface="Arial"/>
                <a:cs typeface="Arial"/>
                <a:sym typeface="Arial"/>
              </a:defRPr>
            </a:pPr>
            <a:r>
              <a:rPr dirty="0"/>
              <a:t>Prepares Memorandum of </a:t>
            </a:r>
            <a:r>
              <a:rPr dirty="0">
                <a:solidFill>
                  <a:schemeClr val="tx1"/>
                </a:solidFill>
              </a:rPr>
              <a:t>Agreement</a:t>
            </a:r>
            <a:r>
              <a:rPr dirty="0"/>
              <a:t> between DAV Chapter and Golden Corral Store.</a:t>
            </a:r>
            <a:endParaRPr sz="2000" dirty="0">
              <a:latin typeface="Graphik"/>
              <a:ea typeface="Graphik"/>
              <a:cs typeface="Graphik"/>
              <a:sym typeface="Graphik"/>
            </a:endParaRPr>
          </a:p>
          <a:p>
            <a:pPr marL="313054" indent="-313054" defTabSz="1478914">
              <a:lnSpc>
                <a:spcPct val="81000"/>
              </a:lnSpc>
              <a:spcBef>
                <a:spcPts val="2700"/>
              </a:spcBef>
              <a:buClr>
                <a:srgbClr val="000000"/>
              </a:buClr>
              <a:buSzPct val="100000"/>
              <a:buChar char="•"/>
              <a:defRPr>
                <a:latin typeface="Arial"/>
                <a:ea typeface="Arial"/>
                <a:cs typeface="Arial"/>
                <a:sym typeface="Arial"/>
              </a:defRPr>
            </a:pPr>
            <a:r>
              <a:rPr dirty="0"/>
              <a:t>Provides fundraising training and guidance to all DAV and Auxiliary volunteers</a:t>
            </a:r>
            <a:endParaRPr sz="2000" dirty="0">
              <a:latin typeface="Graphik"/>
              <a:ea typeface="Graphik"/>
              <a:cs typeface="Graphik"/>
              <a:sym typeface="Graphik"/>
            </a:endParaRPr>
          </a:p>
          <a:p>
            <a:pPr marL="313054" indent="-313054" defTabSz="1478914">
              <a:lnSpc>
                <a:spcPct val="81000"/>
              </a:lnSpc>
              <a:spcBef>
                <a:spcPts val="2700"/>
              </a:spcBef>
              <a:buClr>
                <a:srgbClr val="000000"/>
              </a:buClr>
              <a:buSzPct val="100000"/>
              <a:buChar char="•"/>
              <a:defRPr>
                <a:latin typeface="Arial"/>
                <a:ea typeface="Arial"/>
                <a:cs typeface="Arial"/>
                <a:sym typeface="Arial"/>
              </a:defRPr>
            </a:pPr>
            <a:r>
              <a:rPr dirty="0"/>
              <a:t>Prepares and maintains a volunteer schedule</a:t>
            </a:r>
            <a:endParaRPr sz="2000" dirty="0">
              <a:latin typeface="Graphik"/>
              <a:ea typeface="Graphik"/>
              <a:cs typeface="Graphik"/>
              <a:sym typeface="Graphik"/>
            </a:endParaRPr>
          </a:p>
          <a:p>
            <a:pPr marL="313054" indent="-313054" defTabSz="1478914">
              <a:lnSpc>
                <a:spcPct val="81000"/>
              </a:lnSpc>
              <a:spcBef>
                <a:spcPts val="2700"/>
              </a:spcBef>
              <a:buClr>
                <a:srgbClr val="000000"/>
              </a:buClr>
              <a:buSzPct val="100000"/>
              <a:buChar char="•"/>
              <a:defRPr>
                <a:latin typeface="Arial"/>
                <a:ea typeface="Arial"/>
                <a:cs typeface="Arial"/>
                <a:sym typeface="Arial"/>
              </a:defRPr>
            </a:pPr>
            <a:r>
              <a:rPr dirty="0"/>
              <a:t>Informs all volunteers of changes to procedures</a:t>
            </a:r>
            <a:endParaRPr sz="2000" dirty="0">
              <a:latin typeface="Graphik"/>
              <a:ea typeface="Graphik"/>
              <a:cs typeface="Graphik"/>
              <a:sym typeface="Graphik"/>
            </a:endParaRPr>
          </a:p>
          <a:p>
            <a:pPr marL="313054" indent="-313054" defTabSz="1478914">
              <a:lnSpc>
                <a:spcPct val="81000"/>
              </a:lnSpc>
              <a:spcBef>
                <a:spcPts val="2700"/>
              </a:spcBef>
              <a:buClr>
                <a:srgbClr val="000000"/>
              </a:buClr>
              <a:buSzPct val="100000"/>
              <a:buChar char="•"/>
              <a:defRPr>
                <a:latin typeface="Arial"/>
                <a:ea typeface="Arial"/>
                <a:cs typeface="Arial"/>
                <a:sym typeface="Arial"/>
              </a:defRPr>
            </a:pPr>
            <a:r>
              <a:rPr dirty="0"/>
              <a:t>Monitors (spot checks) shifts at the stores to ensure compliance</a:t>
            </a:r>
            <a:endParaRPr sz="2000" dirty="0">
              <a:latin typeface="Graphik"/>
              <a:ea typeface="Graphik"/>
              <a:cs typeface="Graphik"/>
              <a:sym typeface="Graphik"/>
            </a:endParaRPr>
          </a:p>
          <a:p>
            <a:pPr marL="313054" indent="-313054" defTabSz="1478914">
              <a:lnSpc>
                <a:spcPct val="81000"/>
              </a:lnSpc>
              <a:spcBef>
                <a:spcPts val="2700"/>
              </a:spcBef>
              <a:buClr>
                <a:srgbClr val="000000"/>
              </a:buClr>
              <a:buSzPct val="100000"/>
              <a:buChar char="•"/>
              <a:defRPr>
                <a:latin typeface="Arial"/>
                <a:ea typeface="Arial"/>
                <a:cs typeface="Arial"/>
                <a:sym typeface="Arial"/>
              </a:defRPr>
            </a:pPr>
            <a:r>
              <a:rPr dirty="0"/>
              <a:t>Ensures all funds collected are accounted for nightly by the Manager on duty and verified</a:t>
            </a:r>
            <a:endParaRPr sz="2000" dirty="0">
              <a:latin typeface="Graphik"/>
              <a:ea typeface="Graphik"/>
              <a:cs typeface="Graphik"/>
              <a:sym typeface="Graphik"/>
            </a:endParaRPr>
          </a:p>
          <a:p>
            <a:pPr marL="313054" indent="-313054" defTabSz="1478914">
              <a:lnSpc>
                <a:spcPct val="81000"/>
              </a:lnSpc>
              <a:spcBef>
                <a:spcPts val="2700"/>
              </a:spcBef>
              <a:buClr>
                <a:srgbClr val="000000"/>
              </a:buClr>
              <a:buSzPct val="100000"/>
              <a:buChar char="•"/>
              <a:defRPr>
                <a:latin typeface="Arial"/>
                <a:ea typeface="Arial"/>
                <a:cs typeface="Arial"/>
                <a:sym typeface="Arial"/>
              </a:defRPr>
            </a:pPr>
            <a:r>
              <a:rPr dirty="0"/>
              <a:t>As necessary, interacts with the Department Coordinator</a:t>
            </a:r>
            <a:endParaRPr sz="2000" dirty="0">
              <a:latin typeface="Graphik"/>
              <a:ea typeface="Graphik"/>
              <a:cs typeface="Graphik"/>
              <a:sym typeface="Graphik"/>
            </a:endParaRPr>
          </a:p>
          <a:p>
            <a:pPr marL="313054" indent="-313054" defTabSz="1478914">
              <a:lnSpc>
                <a:spcPct val="81000"/>
              </a:lnSpc>
              <a:spcBef>
                <a:spcPts val="2700"/>
              </a:spcBef>
              <a:buClr>
                <a:srgbClr val="000000"/>
              </a:buClr>
              <a:buSzPct val="100000"/>
              <a:buChar char="•"/>
              <a:defRPr>
                <a:latin typeface="Arial"/>
                <a:ea typeface="Arial"/>
                <a:cs typeface="Arial"/>
                <a:sym typeface="Arial"/>
              </a:defRPr>
            </a:pPr>
            <a:r>
              <a:rPr dirty="0"/>
              <a:t>Completes and submits the chapters Memorandum </a:t>
            </a:r>
            <a:r>
              <a:rPr dirty="0">
                <a:solidFill>
                  <a:schemeClr val="tx1"/>
                </a:solidFill>
              </a:rPr>
              <a:t>of Agreement, </a:t>
            </a:r>
            <a:r>
              <a:rPr dirty="0"/>
              <a:t>After Action Report and Complete Shift Sign-in sheets to the Department.</a:t>
            </a:r>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a14="http://schemas.microsoft.com/office/drawing/2010/main" xmlns:m="http://schemas.openxmlformats.org/officeDocument/2006/math" xmlns="">
      <p:transition spd="slow">
        <p:fade/>
      </p:transition>
    </mc:Fallback>
  </mc:AlternateContent>
</p:sld>
</file>

<file path=ppt/theme/theme1.xml><?xml version="1.0" encoding="utf-8"?>
<a:theme xmlns:a="http://schemas.openxmlformats.org/drawingml/2006/main" name="Parallax">
  <a:themeElements>
    <a:clrScheme name="Parallax">
      <a:dk1>
        <a:srgbClr val="000000"/>
      </a:dk1>
      <a:lt1>
        <a:srgbClr val="FFFFFF"/>
      </a:lt1>
      <a:dk2>
        <a:srgbClr val="A7A7A7"/>
      </a:dk2>
      <a:lt2>
        <a:srgbClr val="535353"/>
      </a:lt2>
      <a:accent1>
        <a:srgbClr val="8BB434"/>
      </a:accent1>
      <a:accent2>
        <a:srgbClr val="33A583"/>
      </a:accent2>
      <a:accent3>
        <a:srgbClr val="3594B4"/>
      </a:accent3>
      <a:accent4>
        <a:srgbClr val="6063B4"/>
      </a:accent4>
      <a:accent5>
        <a:srgbClr val="D35731"/>
      </a:accent5>
      <a:accent6>
        <a:srgbClr val="EBAC4B"/>
      </a:accent6>
      <a:hlink>
        <a:srgbClr val="0000FF"/>
      </a:hlink>
      <a:folHlink>
        <a:srgbClr val="FF00FF"/>
      </a:folHlink>
    </a:clrScheme>
    <a:fontScheme name="Parallax">
      <a:majorFont>
        <a:latin typeface="Helvetica"/>
        <a:ea typeface="Helvetica"/>
        <a:cs typeface="Helvetica"/>
      </a:majorFont>
      <a:minorFont>
        <a:latin typeface="Calibri"/>
        <a:ea typeface="Calibri"/>
        <a:cs typeface="Calibri"/>
      </a:minorFont>
    </a:fontScheme>
    <a:fmtScheme name="Parallax">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reflection stA="26000" endPos="40000" dir="5400000" sy="-100000" algn="bl" rotWithShape="0"/>
          </a:effectLst>
        </a:effectStyle>
        <a:effectStyle>
          <a:effectLst>
            <a:reflection stA="26000" endPos="40000" dir="5400000" sy="-100000" algn="bl" rotWithShape="0"/>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rnd">
          <a:solidFill>
            <a:schemeClr val="accent1"/>
          </a:solidFill>
          <a:prstDash val="solid"/>
          <a:round/>
        </a:ln>
        <a:effectLst>
          <a:reflection stA="26000" endPos="40000" dir="5400000" sy="-100000" algn="bl" rotWithShape="0"/>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arallax">
  <a:themeElements>
    <a:clrScheme name="Parallax">
      <a:dk1>
        <a:srgbClr val="000000"/>
      </a:dk1>
      <a:lt1>
        <a:srgbClr val="FFFFFF"/>
      </a:lt1>
      <a:dk2>
        <a:srgbClr val="A7A7A7"/>
      </a:dk2>
      <a:lt2>
        <a:srgbClr val="535353"/>
      </a:lt2>
      <a:accent1>
        <a:srgbClr val="8BB434"/>
      </a:accent1>
      <a:accent2>
        <a:srgbClr val="33A583"/>
      </a:accent2>
      <a:accent3>
        <a:srgbClr val="3594B4"/>
      </a:accent3>
      <a:accent4>
        <a:srgbClr val="6063B4"/>
      </a:accent4>
      <a:accent5>
        <a:srgbClr val="D35731"/>
      </a:accent5>
      <a:accent6>
        <a:srgbClr val="EBAC4B"/>
      </a:accent6>
      <a:hlink>
        <a:srgbClr val="0000FF"/>
      </a:hlink>
      <a:folHlink>
        <a:srgbClr val="FF00FF"/>
      </a:folHlink>
    </a:clrScheme>
    <a:fontScheme name="Parallax">
      <a:majorFont>
        <a:latin typeface="Helvetica"/>
        <a:ea typeface="Helvetica"/>
        <a:cs typeface="Helvetica"/>
      </a:majorFont>
      <a:minorFont>
        <a:latin typeface="Calibri"/>
        <a:ea typeface="Calibri"/>
        <a:cs typeface="Calibri"/>
      </a:minorFont>
    </a:fontScheme>
    <a:fmtScheme name="Parallax">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reflection stA="26000" endPos="40000" dir="5400000" sy="-100000" algn="bl" rotWithShape="0"/>
          </a:effectLst>
        </a:effectStyle>
        <a:effectStyle>
          <a:effectLst>
            <a:reflection stA="26000" endPos="40000" dir="5400000" sy="-100000" algn="bl" rotWithShape="0"/>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rnd">
          <a:solidFill>
            <a:schemeClr val="accent1"/>
          </a:solidFill>
          <a:prstDash val="solid"/>
          <a:round/>
        </a:ln>
        <a:effectLst>
          <a:reflection stA="26000" endPos="40000" dir="5400000" sy="-100000" algn="bl" rotWithShape="0"/>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51</TotalTime>
  <Words>2118</Words>
  <Application>Microsoft Office PowerPoint</Application>
  <PresentationFormat>Widescreen</PresentationFormat>
  <Paragraphs>182</Paragraphs>
  <Slides>21</Slides>
  <Notes>12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Parallax</vt:lpstr>
      <vt:lpstr>PowerPoint Presentation</vt:lpstr>
      <vt:lpstr>Golden Corral 2022</vt:lpstr>
      <vt:lpstr>PowerPoint Presentation</vt:lpstr>
      <vt:lpstr>Purpose</vt:lpstr>
      <vt:lpstr>Partnership </vt:lpstr>
      <vt:lpstr>Partnership </vt:lpstr>
      <vt:lpstr>Partnership</vt:lpstr>
      <vt:lpstr>Department Coordinator </vt:lpstr>
      <vt:lpstr>Chapter Coordinator </vt:lpstr>
      <vt:lpstr>Funds Distribution-Both Inc.</vt:lpstr>
      <vt:lpstr>Funds Distribution-Both Inc.</vt:lpstr>
      <vt:lpstr>New Funds Distribution for Independent Franchise</vt:lpstr>
      <vt:lpstr>Income Use </vt:lpstr>
      <vt:lpstr>Memorandum of Understanding</vt:lpstr>
      <vt:lpstr>Memorandum of Understanding</vt:lpstr>
      <vt:lpstr>Helpful Tools</vt:lpstr>
      <vt:lpstr>Helpful Tools</vt:lpstr>
      <vt:lpstr>All Things Considered</vt:lpstr>
      <vt:lpstr>References</vt:lpstr>
      <vt:lpstr>PowerPoint Presentation</vt:lpstr>
      <vt:lpstr>Department of Virginia Disabled American Veterans P.O. Box 7176 Roanoke, VA  24019-0147  540-206-2575       toll free: 866-706-5889  www.VirginiaDAV.org                                                           @DAVVirginia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King</dc:creator>
  <cp:lastModifiedBy>Will King</cp:lastModifiedBy>
  <cp:revision>13</cp:revision>
  <dcterms:modified xsi:type="dcterms:W3CDTF">2022-10-03T18:21:12Z</dcterms:modified>
</cp:coreProperties>
</file>