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0"/>
  </p:notesMasterIdLst>
  <p:sldIdLst>
    <p:sldId id="258" r:id="rId2"/>
    <p:sldId id="260" r:id="rId3"/>
    <p:sldId id="270" r:id="rId4"/>
    <p:sldId id="271" r:id="rId5"/>
    <p:sldId id="272" r:id="rId6"/>
    <p:sldId id="273" r:id="rId7"/>
    <p:sldId id="274" r:id="rId8"/>
    <p:sldId id="275" r:id="rId9"/>
    <p:sldId id="276" r:id="rId10"/>
    <p:sldId id="263" r:id="rId11"/>
    <p:sldId id="281" r:id="rId12"/>
    <p:sldId id="266" r:id="rId13"/>
    <p:sldId id="277" r:id="rId14"/>
    <p:sldId id="278" r:id="rId15"/>
    <p:sldId id="279" r:id="rId16"/>
    <p:sldId id="280" r:id="rId17"/>
    <p:sldId id="264" r:id="rId18"/>
    <p:sldId id="25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84" autoAdjust="0"/>
    <p:restoredTop sz="94660"/>
  </p:normalViewPr>
  <p:slideViewPr>
    <p:cSldViewPr snapToGrid="0">
      <p:cViewPr varScale="1">
        <p:scale>
          <a:sx n="72" d="100"/>
          <a:sy n="72" d="100"/>
        </p:scale>
        <p:origin x="582" y="72"/>
      </p:cViewPr>
      <p:guideLst/>
    </p:cSldViewPr>
  </p:slideViewPr>
  <p:notesTextViewPr>
    <p:cViewPr>
      <p:scale>
        <a:sx n="1" d="1"/>
        <a:sy n="1" d="1"/>
      </p:scale>
      <p:origin x="0" y="0"/>
    </p:cViewPr>
  </p:notesTextViewPr>
  <p:sorterViewPr>
    <p:cViewPr>
      <p:scale>
        <a:sx n="100" d="100"/>
        <a:sy n="100" d="100"/>
      </p:scale>
      <p:origin x="0" y="-41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AB346D-E99E-40DD-AF03-46ED90281BEB}"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385A4F-9A75-41BF-B0FB-C3D49E33D0EA}" type="slidenum">
              <a:rPr lang="en-US" smtClean="0"/>
              <a:t>‹#›</a:t>
            </a:fld>
            <a:endParaRPr lang="en-US"/>
          </a:p>
        </p:txBody>
      </p:sp>
    </p:spTree>
    <p:extLst>
      <p:ext uri="{BB962C8B-B14F-4D97-AF65-F5344CB8AC3E}">
        <p14:creationId xmlns:p14="http://schemas.microsoft.com/office/powerpoint/2010/main" val="3247480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000" y="696913"/>
            <a:ext cx="6502400" cy="3657600"/>
          </a:xfrm>
        </p:spPr>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DCAE5C-F8C1-4380-B21E-53697951F8B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Notes Placeholder 2"/>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001598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4A6B4F-EB4A-46C8-8DBC-32BEDB60FDF7}"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47616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4A6B4F-EB4A-46C8-8DBC-32BEDB60FDF7}"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1898663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4A6B4F-EB4A-46C8-8DBC-32BEDB60FDF7}"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3953576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4A6B4F-EB4A-46C8-8DBC-32BEDB60FDF7}"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954931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4A6B4F-EB4A-46C8-8DBC-32BEDB60FDF7}"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113382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4A6B4F-EB4A-46C8-8DBC-32BEDB60FDF7}"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1776499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4A6B4F-EB4A-46C8-8DBC-32BEDB60FDF7}"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77967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4A6B4F-EB4A-46C8-8DBC-32BEDB60FDF7}"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298583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A6B4F-EB4A-46C8-8DBC-32BEDB60FDF7}"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463590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4A6B4F-EB4A-46C8-8DBC-32BEDB60FDF7}"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3330504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4A6B4F-EB4A-46C8-8DBC-32BEDB60FDF7}"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3593094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4A6B4F-EB4A-46C8-8DBC-32BEDB60FDF7}" type="datetimeFigureOut">
              <a:rPr lang="en-US" smtClean="0"/>
              <a:t>9/28/2017</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C86FE4-DAF2-4F66-BC08-DB0577742C11}" type="slidenum">
              <a:rPr lang="en-US" smtClean="0"/>
              <a:t>‹#›</a:t>
            </a:fld>
            <a:endParaRPr lang="en-US"/>
          </a:p>
        </p:txBody>
      </p:sp>
    </p:spTree>
    <p:extLst>
      <p:ext uri="{BB962C8B-B14F-4D97-AF65-F5344CB8AC3E}">
        <p14:creationId xmlns:p14="http://schemas.microsoft.com/office/powerpoint/2010/main" val="377640673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defTabSz="914400" eaLnBrk="1" hangingPunct="1">
              <a:spcBef>
                <a:spcPct val="0"/>
              </a:spcBef>
              <a:buNone/>
              <a:defRPr/>
            </a:pPr>
            <a:fld id="{859FA26B-1C3E-4442-A94E-819A4C75D4EF}" type="slidenum">
              <a:rPr lang="en-US" altLang="en-US" sz="1200">
                <a:solidFill>
                  <a:srgbClr val="898989"/>
                </a:solidFill>
              </a:rPr>
              <a:pPr defTabSz="914400" eaLnBrk="1" hangingPunct="1">
                <a:spcBef>
                  <a:spcPct val="0"/>
                </a:spcBef>
                <a:buNone/>
                <a:defRPr/>
              </a:pPr>
              <a:t>1</a:t>
            </a:fld>
            <a:endParaRPr lang="en-US" altLang="en-US" sz="1200" dirty="0">
              <a:solidFill>
                <a:srgbClr val="898989"/>
              </a:solidFill>
            </a:endParaRPr>
          </a:p>
        </p:txBody>
      </p:sp>
      <p:pic>
        <p:nvPicPr>
          <p:cNvPr id="10243" name="Picture 2" descr="2012_Annual_Report_C3.pdf"/>
          <p:cNvPicPr>
            <a:picLocks noChangeAspect="1"/>
          </p:cNvPicPr>
          <p:nvPr/>
        </p:nvPicPr>
        <p:blipFill>
          <a:blip r:embed="rId3">
            <a:extLst>
              <a:ext uri="{28A0092B-C50C-407E-A947-70E740481C1C}">
                <a14:useLocalDpi xmlns:a14="http://schemas.microsoft.com/office/drawing/2010/main" val="0"/>
              </a:ext>
            </a:extLst>
          </a:blip>
          <a:srcRect l="5057" t="51852" r="5742" b="2592"/>
          <a:stretch>
            <a:fillRect/>
          </a:stretch>
        </p:blipFill>
        <p:spPr bwMode="auto">
          <a:xfrm>
            <a:off x="0" y="-76200"/>
            <a:ext cx="12192000"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7577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2146852" y="475871"/>
            <a:ext cx="8348999" cy="547842"/>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2016 Breaches that may Affect You</a:t>
            </a:r>
          </a:p>
        </p:txBody>
      </p:sp>
      <p:sp>
        <p:nvSpPr>
          <p:cNvPr id="4" name="Footer Placeholder 3"/>
          <p:cNvSpPr>
            <a:spLocks noGrp="1"/>
          </p:cNvSpPr>
          <p:nvPr>
            <p:ph type="ftr" sz="quarter" idx="11"/>
          </p:nvPr>
        </p:nvSpPr>
        <p:spPr/>
        <p:txBody>
          <a:bodyPr/>
          <a:lstStyle/>
          <a:p>
            <a:pPr defTabSz="914400">
              <a:defRPr/>
            </a:pPr>
            <a:r>
              <a:rPr lang="en-US" dirty="0">
                <a:solidFill>
                  <a:prstClr val="black">
                    <a:tint val="75000"/>
                  </a:prstClr>
                </a:solidFill>
                <a:latin typeface="Calibri" panose="020F0502020204030204"/>
              </a:rPr>
              <a:t>Department of Virginia</a:t>
            </a:r>
          </a:p>
        </p:txBody>
      </p:sp>
      <p:sp>
        <p:nvSpPr>
          <p:cNvPr id="5" name="Slide Number Placeholder 4"/>
          <p:cNvSpPr>
            <a:spLocks noGrp="1"/>
          </p:cNvSpPr>
          <p:nvPr>
            <p:ph type="sldNum" sz="quarter" idx="12"/>
          </p:nvPr>
        </p:nvSpPr>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10</a:t>
            </a:fld>
            <a:endParaRPr lang="en-US" dirty="0">
              <a:solidFill>
                <a:prstClr val="black">
                  <a:tint val="75000"/>
                </a:prstClr>
              </a:solidFill>
              <a:latin typeface="Calibri" panose="020F0502020204030204"/>
            </a:endParaRPr>
          </a:p>
        </p:txBody>
      </p:sp>
      <p:pic>
        <p:nvPicPr>
          <p:cNvPr id="6" name="Picture 5">
            <a:extLst>
              <a:ext uri="{FF2B5EF4-FFF2-40B4-BE49-F238E27FC236}">
                <a16:creationId xmlns:a16="http://schemas.microsoft.com/office/drawing/2014/main" id="{EF2A6863-EA1B-43C9-8962-37D2310D4DE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a:extLst>
              <a:ext uri="{FF2B5EF4-FFF2-40B4-BE49-F238E27FC236}">
                <a16:creationId xmlns:a16="http://schemas.microsoft.com/office/drawing/2014/main" id="{280DA19C-2848-4834-AFD7-A70C35E1AA9E}"/>
              </a:ext>
            </a:extLst>
          </p:cNvPr>
          <p:cNvSpPr/>
          <p:nvPr/>
        </p:nvSpPr>
        <p:spPr>
          <a:xfrm>
            <a:off x="251791" y="1718131"/>
            <a:ext cx="11834189" cy="5416868"/>
          </a:xfrm>
          <a:prstGeom prst="rect">
            <a:avLst/>
          </a:prstGeom>
        </p:spPr>
        <p:txBody>
          <a:bodyPr wrap="square">
            <a:spAutoFit/>
          </a:bodyPr>
          <a:lstStyle/>
          <a:p>
            <a:endParaRPr lang="en-US" sz="1400" spc="100" dirty="0">
              <a:solidFill>
                <a:schemeClr val="bg2">
                  <a:lumMod val="25000"/>
                </a:schemeClr>
              </a:solidFill>
              <a:latin typeface="Arial" panose="020B0604020202020204" pitchFamily="34" charset="0"/>
              <a:cs typeface="Arial" panose="020B0604020202020204" pitchFamily="34" charset="0"/>
            </a:endParaRPr>
          </a:p>
          <a:p>
            <a:r>
              <a:rPr lang="en-US" sz="2400" u="sng" spc="100" dirty="0">
                <a:solidFill>
                  <a:schemeClr val="bg2">
                    <a:lumMod val="25000"/>
                  </a:schemeClr>
                </a:solidFill>
                <a:latin typeface="Arial" panose="020B0604020202020204" pitchFamily="34" charset="0"/>
                <a:cs typeface="Arial" panose="020B0604020202020204" pitchFamily="34" charset="0"/>
              </a:rPr>
              <a:t>Wendy’s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Data compromised</a:t>
            </a:r>
            <a:r>
              <a:rPr lang="en-US" sz="1700" spc="100" dirty="0">
                <a:solidFill>
                  <a:schemeClr val="bg2">
                    <a:lumMod val="25000"/>
                  </a:schemeClr>
                </a:solidFill>
                <a:latin typeface="Arial" panose="020B0604020202020204" pitchFamily="34" charset="0"/>
                <a:cs typeface="Arial" panose="020B0604020202020204" pitchFamily="34" charset="0"/>
              </a:rPr>
              <a:t>: Payment records from customers using credit cards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they got in: </a:t>
            </a:r>
            <a:r>
              <a:rPr lang="en-US" spc="100" dirty="0">
                <a:solidFill>
                  <a:schemeClr val="bg2">
                    <a:lumMod val="25000"/>
                  </a:schemeClr>
                </a:solidFill>
                <a:latin typeface="Arial" panose="020B0604020202020204" pitchFamily="34" charset="0"/>
                <a:cs typeface="Arial" panose="020B0604020202020204" pitchFamily="34" charset="0"/>
              </a:rPr>
              <a:t>The company believes that malware infiltrated one particular point of sale system</a:t>
            </a:r>
            <a:endParaRPr lang="en-US" sz="1700" spc="100" dirty="0">
              <a:solidFill>
                <a:schemeClr val="bg2">
                  <a:lumMod val="25000"/>
                </a:schemeClr>
              </a:solidFill>
              <a:latin typeface="Arial" panose="020B0604020202020204" pitchFamily="34" charset="0"/>
              <a:cs typeface="Arial" panose="020B0604020202020204" pitchFamily="34" charset="0"/>
            </a:endParaRP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long they went undetected</a:t>
            </a:r>
            <a:r>
              <a:rPr lang="en-US" sz="1700" spc="100" dirty="0">
                <a:solidFill>
                  <a:schemeClr val="bg2">
                    <a:lumMod val="25000"/>
                  </a:schemeClr>
                </a:solidFill>
                <a:latin typeface="Arial" panose="020B0604020202020204" pitchFamily="34" charset="0"/>
                <a:cs typeface="Arial" panose="020B0604020202020204" pitchFamily="34" charset="0"/>
              </a:rPr>
              <a:t>: Started in fall of 2015, discovered in January 2016</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Why it’s big: </a:t>
            </a:r>
            <a:r>
              <a:rPr lang="en-US" sz="1700" spc="100" dirty="0">
                <a:solidFill>
                  <a:schemeClr val="bg2">
                    <a:lumMod val="25000"/>
                  </a:schemeClr>
                </a:solidFill>
                <a:latin typeface="Arial" panose="020B0604020202020204" pitchFamily="34" charset="0"/>
                <a:cs typeface="Arial" panose="020B0604020202020204" pitchFamily="34" charset="0"/>
              </a:rPr>
              <a:t>The company is not sure how many of their 5,500 restaurants were affected, but believed it is “over 300”</a:t>
            </a:r>
          </a:p>
          <a:p>
            <a:endParaRPr lang="en-US" sz="1600" spc="100" dirty="0">
              <a:latin typeface="Arial" panose="020B0604020202020204" pitchFamily="34" charset="0"/>
              <a:cs typeface="Arial" panose="020B0604020202020204" pitchFamily="34" charset="0"/>
            </a:endParaRPr>
          </a:p>
          <a:p>
            <a:r>
              <a:rPr lang="en-US" sz="2400" u="sng" spc="100" dirty="0">
                <a:solidFill>
                  <a:schemeClr val="bg2">
                    <a:lumMod val="25000"/>
                  </a:schemeClr>
                </a:solidFill>
                <a:latin typeface="Arial" panose="020B0604020202020204" pitchFamily="34" charset="0"/>
                <a:cs typeface="Arial" panose="020B0604020202020204" pitchFamily="34" charset="0"/>
              </a:rPr>
              <a:t>LinkedIn</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Data compromised</a:t>
            </a:r>
            <a:r>
              <a:rPr lang="en-US" sz="1700" spc="100" dirty="0">
                <a:solidFill>
                  <a:schemeClr val="bg2">
                    <a:lumMod val="25000"/>
                  </a:schemeClr>
                </a:solidFill>
                <a:latin typeface="Arial" panose="020B0604020202020204" pitchFamily="34" charset="0"/>
                <a:cs typeface="Arial" panose="020B0604020202020204" pitchFamily="34" charset="0"/>
              </a:rPr>
              <a:t>: 117 million e-mail and password combinations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they got in: </a:t>
            </a:r>
            <a:r>
              <a:rPr lang="en-US" sz="1700" spc="100" dirty="0">
                <a:solidFill>
                  <a:schemeClr val="bg2">
                    <a:lumMod val="25000"/>
                  </a:schemeClr>
                </a:solidFill>
                <a:latin typeface="Arial" panose="020B0604020202020204" pitchFamily="34" charset="0"/>
                <a:cs typeface="Arial" panose="020B0604020202020204" pitchFamily="34" charset="0"/>
              </a:rPr>
              <a:t>Unknown</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long they went undetected</a:t>
            </a:r>
            <a:r>
              <a:rPr lang="en-US" sz="1700" spc="100" dirty="0">
                <a:solidFill>
                  <a:schemeClr val="bg2">
                    <a:lumMod val="25000"/>
                  </a:schemeClr>
                </a:solidFill>
                <a:latin typeface="Arial" panose="020B0604020202020204" pitchFamily="34" charset="0"/>
                <a:cs typeface="Arial" panose="020B0604020202020204" pitchFamily="34" charset="0"/>
              </a:rPr>
              <a:t>: Data breach occurred in 2012, information appeared online in May 2016</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Why it’s big: </a:t>
            </a:r>
            <a:r>
              <a:rPr lang="en-US" sz="1700" spc="100" dirty="0">
                <a:solidFill>
                  <a:schemeClr val="bg2">
                    <a:lumMod val="25000"/>
                  </a:schemeClr>
                </a:solidFill>
                <a:latin typeface="Arial" panose="020B0604020202020204" pitchFamily="34" charset="0"/>
                <a:cs typeface="Arial" panose="020B0604020202020204" pitchFamily="34" charset="0"/>
              </a:rPr>
              <a:t>LinkedIn acted quickly to invalidate passwords of all LinkedIn accounts that were created prior to the 2012 breach and had not undergone a reset since the breach, unknown what damaged is caused to members.</a:t>
            </a:r>
          </a:p>
          <a:p>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3392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2146852" y="475871"/>
            <a:ext cx="8348999" cy="547842"/>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2016 Breaches that may Affect You</a:t>
            </a:r>
          </a:p>
        </p:txBody>
      </p:sp>
      <p:sp>
        <p:nvSpPr>
          <p:cNvPr id="4" name="Footer Placeholder 3"/>
          <p:cNvSpPr>
            <a:spLocks noGrp="1"/>
          </p:cNvSpPr>
          <p:nvPr>
            <p:ph type="ftr" sz="quarter" idx="11"/>
          </p:nvPr>
        </p:nvSpPr>
        <p:spPr/>
        <p:txBody>
          <a:bodyPr/>
          <a:lstStyle/>
          <a:p>
            <a:pPr defTabSz="914400">
              <a:defRPr/>
            </a:pPr>
            <a:r>
              <a:rPr lang="en-US" dirty="0">
                <a:solidFill>
                  <a:prstClr val="black">
                    <a:tint val="75000"/>
                  </a:prstClr>
                </a:solidFill>
                <a:latin typeface="Calibri" panose="020F0502020204030204"/>
              </a:rPr>
              <a:t>Department of Virginia</a:t>
            </a:r>
          </a:p>
        </p:txBody>
      </p:sp>
      <p:sp>
        <p:nvSpPr>
          <p:cNvPr id="5" name="Slide Number Placeholder 4"/>
          <p:cNvSpPr>
            <a:spLocks noGrp="1"/>
          </p:cNvSpPr>
          <p:nvPr>
            <p:ph type="sldNum" sz="quarter" idx="12"/>
          </p:nvPr>
        </p:nvSpPr>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11</a:t>
            </a:fld>
            <a:endParaRPr lang="en-US" dirty="0">
              <a:solidFill>
                <a:prstClr val="black">
                  <a:tint val="75000"/>
                </a:prstClr>
              </a:solidFill>
              <a:latin typeface="Calibri" panose="020F0502020204030204"/>
            </a:endParaRPr>
          </a:p>
        </p:txBody>
      </p:sp>
      <p:pic>
        <p:nvPicPr>
          <p:cNvPr id="6" name="Picture 5">
            <a:extLst>
              <a:ext uri="{FF2B5EF4-FFF2-40B4-BE49-F238E27FC236}">
                <a16:creationId xmlns:a16="http://schemas.microsoft.com/office/drawing/2014/main" id="{EF2A6863-EA1B-43C9-8962-37D2310D4DE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a:extLst>
              <a:ext uri="{FF2B5EF4-FFF2-40B4-BE49-F238E27FC236}">
                <a16:creationId xmlns:a16="http://schemas.microsoft.com/office/drawing/2014/main" id="{280DA19C-2848-4834-AFD7-A70C35E1AA9E}"/>
              </a:ext>
            </a:extLst>
          </p:cNvPr>
          <p:cNvSpPr/>
          <p:nvPr/>
        </p:nvSpPr>
        <p:spPr>
          <a:xfrm>
            <a:off x="314741" y="1499584"/>
            <a:ext cx="11834189" cy="5693866"/>
          </a:xfrm>
          <a:prstGeom prst="rect">
            <a:avLst/>
          </a:prstGeom>
        </p:spPr>
        <p:txBody>
          <a:bodyPr wrap="square">
            <a:spAutoFit/>
          </a:bodyPr>
          <a:lstStyle/>
          <a:p>
            <a:endParaRPr lang="en-US" sz="1400" spc="100" dirty="0">
              <a:solidFill>
                <a:schemeClr val="bg2">
                  <a:lumMod val="25000"/>
                </a:schemeClr>
              </a:solidFill>
              <a:latin typeface="Arial" panose="020B0604020202020204" pitchFamily="34" charset="0"/>
              <a:cs typeface="Arial" panose="020B0604020202020204" pitchFamily="34" charset="0"/>
            </a:endParaRPr>
          </a:p>
          <a:p>
            <a:r>
              <a:rPr lang="en-US" sz="2400" u="sng" spc="100" dirty="0">
                <a:solidFill>
                  <a:schemeClr val="bg2">
                    <a:lumMod val="25000"/>
                  </a:schemeClr>
                </a:solidFill>
                <a:latin typeface="Arial" panose="020B0604020202020204" pitchFamily="34" charset="0"/>
                <a:cs typeface="Arial" panose="020B0604020202020204" pitchFamily="34" charset="0"/>
              </a:rPr>
              <a:t>Yahoo</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Data compromised</a:t>
            </a:r>
            <a:r>
              <a:rPr lang="en-US" sz="1700" spc="100" dirty="0">
                <a:solidFill>
                  <a:schemeClr val="bg2">
                    <a:lumMod val="25000"/>
                  </a:schemeClr>
                </a:solidFill>
                <a:latin typeface="Arial" panose="020B0604020202020204" pitchFamily="34" charset="0"/>
                <a:cs typeface="Arial" panose="020B0604020202020204" pitchFamily="34" charset="0"/>
              </a:rPr>
              <a:t>: e-mail addresses, passwords, full user names, dates of birth, telephone numbers, and in some cases, security questions and answers of approximately 1 billion users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they got in: </a:t>
            </a:r>
            <a:r>
              <a:rPr lang="en-US" sz="1700" spc="100" dirty="0">
                <a:solidFill>
                  <a:schemeClr val="bg2">
                    <a:lumMod val="25000"/>
                  </a:schemeClr>
                </a:solidFill>
                <a:latin typeface="Arial" panose="020B0604020202020204" pitchFamily="34" charset="0"/>
                <a:cs typeface="Arial" panose="020B0604020202020204" pitchFamily="34" charset="0"/>
              </a:rPr>
              <a:t>Foreign government hacker via unknown means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long they went undetected</a:t>
            </a:r>
            <a:r>
              <a:rPr lang="en-US" sz="1700" spc="100" dirty="0">
                <a:solidFill>
                  <a:schemeClr val="bg2">
                    <a:lumMod val="25000"/>
                  </a:schemeClr>
                </a:solidFill>
                <a:latin typeface="Arial" panose="020B0604020202020204" pitchFamily="34" charset="0"/>
                <a:cs typeface="Arial" panose="020B0604020202020204" pitchFamily="34" charset="0"/>
              </a:rPr>
              <a:t>: 3 years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Why it’s big: </a:t>
            </a:r>
            <a:r>
              <a:rPr lang="en-US" sz="1700" spc="100" dirty="0">
                <a:solidFill>
                  <a:schemeClr val="bg2">
                    <a:lumMod val="25000"/>
                  </a:schemeClr>
                </a:solidFill>
                <a:latin typeface="Arial" panose="020B0604020202020204" pitchFamily="34" charset="0"/>
                <a:cs typeface="Arial" panose="020B0604020202020204" pitchFamily="34" charset="0"/>
              </a:rPr>
              <a:t>First hack discovered in 2016 occurred in 2014….a second hack was found from 2013. Unknown damage to customers due to the length of time between the breach and discovery. </a:t>
            </a:r>
          </a:p>
          <a:p>
            <a:endParaRPr lang="en-US" sz="1600" spc="100" dirty="0">
              <a:latin typeface="Arial" panose="020B0604020202020204" pitchFamily="34" charset="0"/>
              <a:cs typeface="Arial" panose="020B0604020202020204" pitchFamily="34" charset="0"/>
            </a:endParaRPr>
          </a:p>
          <a:p>
            <a:r>
              <a:rPr lang="en-US" sz="2400" u="sng" spc="100" dirty="0">
                <a:solidFill>
                  <a:schemeClr val="bg2">
                    <a:lumMod val="25000"/>
                  </a:schemeClr>
                </a:solidFill>
                <a:latin typeface="Arial" panose="020B0604020202020204" pitchFamily="34" charset="0"/>
                <a:cs typeface="Arial" panose="020B0604020202020204" pitchFamily="34" charset="0"/>
              </a:rPr>
              <a:t>Dropbox</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Data compromised</a:t>
            </a:r>
            <a:r>
              <a:rPr lang="en-US" sz="1700" spc="100" dirty="0">
                <a:solidFill>
                  <a:schemeClr val="bg2">
                    <a:lumMod val="25000"/>
                  </a:schemeClr>
                </a:solidFill>
                <a:latin typeface="Arial" panose="020B0604020202020204" pitchFamily="34" charset="0"/>
                <a:cs typeface="Arial" panose="020B0604020202020204" pitchFamily="34" charset="0"/>
              </a:rPr>
              <a:t>: 68 million e-mail and password combinations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they got in: </a:t>
            </a:r>
            <a:r>
              <a:rPr lang="en-US" sz="1700" spc="100" dirty="0">
                <a:solidFill>
                  <a:schemeClr val="bg2">
                    <a:lumMod val="25000"/>
                  </a:schemeClr>
                </a:solidFill>
                <a:latin typeface="Arial" panose="020B0604020202020204" pitchFamily="34" charset="0"/>
                <a:cs typeface="Arial" panose="020B0604020202020204" pitchFamily="34" charset="0"/>
              </a:rPr>
              <a:t>Unknown</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long they went undetected</a:t>
            </a:r>
            <a:r>
              <a:rPr lang="en-US" sz="1700" spc="100" dirty="0">
                <a:solidFill>
                  <a:schemeClr val="bg2">
                    <a:lumMod val="25000"/>
                  </a:schemeClr>
                </a:solidFill>
                <a:latin typeface="Arial" panose="020B0604020202020204" pitchFamily="34" charset="0"/>
                <a:cs typeface="Arial" panose="020B0604020202020204" pitchFamily="34" charset="0"/>
              </a:rPr>
              <a:t>: Data breach occurred in 2012, was thought to be a small number of accounts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Why it’s big: </a:t>
            </a:r>
            <a:r>
              <a:rPr lang="en-US" sz="1700" spc="100" dirty="0">
                <a:solidFill>
                  <a:schemeClr val="bg2">
                    <a:lumMod val="25000"/>
                  </a:schemeClr>
                </a:solidFill>
                <a:latin typeface="Arial" panose="020B0604020202020204" pitchFamily="34" charset="0"/>
                <a:cs typeface="Arial" panose="020B0604020202020204" pitchFamily="34" charset="0"/>
              </a:rPr>
              <a:t>At the end of August 2016 it was revealed that more than 68 million Dropbox users had their usernames and passwords compromised in the initial breach, unknown effect over 4 years.</a:t>
            </a:r>
          </a:p>
          <a:p>
            <a:endParaRPr lang="en-US" sz="1700" spc="1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7413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2146852" y="482027"/>
            <a:ext cx="8348999" cy="535531"/>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2017 Breaches that may Affect You</a:t>
            </a:r>
          </a:p>
        </p:txBody>
      </p:sp>
      <p:sp>
        <p:nvSpPr>
          <p:cNvPr id="4" name="Footer Placeholder 3"/>
          <p:cNvSpPr>
            <a:spLocks noGrp="1"/>
          </p:cNvSpPr>
          <p:nvPr>
            <p:ph type="ftr" sz="quarter" idx="11"/>
          </p:nvPr>
        </p:nvSpPr>
        <p:spPr/>
        <p:txBody>
          <a:bodyPr/>
          <a:lstStyle/>
          <a:p>
            <a:pPr defTabSz="914400">
              <a:defRPr/>
            </a:pPr>
            <a:r>
              <a:rPr lang="en-US" dirty="0">
                <a:solidFill>
                  <a:prstClr val="black">
                    <a:tint val="75000"/>
                  </a:prstClr>
                </a:solidFill>
                <a:latin typeface="Calibri" panose="020F0502020204030204"/>
              </a:rPr>
              <a:t>Department of Virginia</a:t>
            </a:r>
          </a:p>
        </p:txBody>
      </p:sp>
      <p:sp>
        <p:nvSpPr>
          <p:cNvPr id="5" name="Slide Number Placeholder 4"/>
          <p:cNvSpPr>
            <a:spLocks noGrp="1"/>
          </p:cNvSpPr>
          <p:nvPr>
            <p:ph type="sldNum" sz="quarter" idx="12"/>
          </p:nvPr>
        </p:nvSpPr>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12</a:t>
            </a:fld>
            <a:endParaRPr lang="en-US" dirty="0">
              <a:solidFill>
                <a:prstClr val="black">
                  <a:tint val="75000"/>
                </a:prstClr>
              </a:solidFill>
              <a:latin typeface="Calibri" panose="020F0502020204030204"/>
            </a:endParaRPr>
          </a:p>
        </p:txBody>
      </p:sp>
      <p:pic>
        <p:nvPicPr>
          <p:cNvPr id="6" name="Picture 5">
            <a:extLst>
              <a:ext uri="{FF2B5EF4-FFF2-40B4-BE49-F238E27FC236}">
                <a16:creationId xmlns:a16="http://schemas.microsoft.com/office/drawing/2014/main" id="{EF2A6863-EA1B-43C9-8962-37D2310D4DE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a:extLst>
              <a:ext uri="{FF2B5EF4-FFF2-40B4-BE49-F238E27FC236}">
                <a16:creationId xmlns:a16="http://schemas.microsoft.com/office/drawing/2014/main" id="{518629C0-1F0A-4B5D-8017-2E21B0F38487}"/>
              </a:ext>
            </a:extLst>
          </p:cNvPr>
          <p:cNvSpPr/>
          <p:nvPr/>
        </p:nvSpPr>
        <p:spPr>
          <a:xfrm>
            <a:off x="159025" y="1718131"/>
            <a:ext cx="11887199" cy="5447645"/>
          </a:xfrm>
          <a:prstGeom prst="rect">
            <a:avLst/>
          </a:prstGeom>
        </p:spPr>
        <p:txBody>
          <a:bodyPr wrap="square">
            <a:spAutoFit/>
          </a:bodyPr>
          <a:lstStyle/>
          <a:p>
            <a:r>
              <a:rPr lang="en-US" sz="2400" u="sng" spc="100" dirty="0">
                <a:solidFill>
                  <a:schemeClr val="bg2">
                    <a:lumMod val="25000"/>
                  </a:schemeClr>
                </a:solidFill>
                <a:latin typeface="Arial" panose="020B0604020202020204" pitchFamily="34" charset="0"/>
                <a:cs typeface="Arial" panose="020B0604020202020204" pitchFamily="34" charset="0"/>
              </a:rPr>
              <a:t>Equifax</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Data compromised</a:t>
            </a:r>
            <a:r>
              <a:rPr lang="en-US" sz="1700" spc="100" dirty="0">
                <a:solidFill>
                  <a:schemeClr val="bg2">
                    <a:lumMod val="25000"/>
                  </a:schemeClr>
                </a:solidFill>
                <a:latin typeface="Arial" panose="020B0604020202020204" pitchFamily="34" charset="0"/>
                <a:cs typeface="Arial" panose="020B0604020202020204" pitchFamily="34" charset="0"/>
              </a:rPr>
              <a:t>: Personal information 143 million users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they got in</a:t>
            </a:r>
            <a:r>
              <a:rPr lang="en-US" sz="1700" spc="100" dirty="0">
                <a:solidFill>
                  <a:schemeClr val="bg2">
                    <a:lumMod val="25000"/>
                  </a:schemeClr>
                </a:solidFill>
                <a:latin typeface="Arial" panose="020B0604020202020204" pitchFamily="34" charset="0"/>
                <a:cs typeface="Arial" panose="020B0604020202020204" pitchFamily="34" charset="0"/>
              </a:rPr>
              <a:t>: Hackers used a weak point in the website software</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long they went undetected</a:t>
            </a:r>
            <a:r>
              <a:rPr lang="en-US" sz="1700" spc="100" dirty="0">
                <a:solidFill>
                  <a:schemeClr val="bg2">
                    <a:lumMod val="25000"/>
                  </a:schemeClr>
                </a:solidFill>
                <a:latin typeface="Arial" panose="020B0604020202020204" pitchFamily="34" charset="0"/>
                <a:cs typeface="Arial" panose="020B0604020202020204" pitchFamily="34" charset="0"/>
              </a:rPr>
              <a:t>: : discovered in late July, occurred from May-July 2017</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Why it’s big</a:t>
            </a:r>
            <a:r>
              <a:rPr lang="en-US" sz="1700" spc="100" dirty="0">
                <a:solidFill>
                  <a:schemeClr val="bg2">
                    <a:lumMod val="25000"/>
                  </a:schemeClr>
                </a:solidFill>
                <a:latin typeface="Arial" panose="020B0604020202020204" pitchFamily="34" charset="0"/>
                <a:cs typeface="Arial" panose="020B0604020202020204" pitchFamily="34" charset="0"/>
              </a:rPr>
              <a:t>:</a:t>
            </a:r>
            <a:r>
              <a:rPr lang="en-US" sz="1700" spc="100" dirty="0">
                <a:solidFill>
                  <a:schemeClr val="bg2">
                    <a:lumMod val="25000"/>
                  </a:schemeClr>
                </a:solidFill>
              </a:rPr>
              <a:t> </a:t>
            </a:r>
            <a:r>
              <a:rPr lang="en-US" sz="1700" spc="100" dirty="0">
                <a:solidFill>
                  <a:schemeClr val="bg2">
                    <a:lumMod val="25000"/>
                  </a:schemeClr>
                </a:solidFill>
                <a:latin typeface="Arial" panose="020B0604020202020204" pitchFamily="34" charset="0"/>
                <a:cs typeface="Arial" panose="020B0604020202020204" pitchFamily="34" charset="0"/>
              </a:rPr>
              <a:t>The thieves collected personal information</a:t>
            </a:r>
            <a:r>
              <a:rPr lang="en-US" sz="1700" spc="100" dirty="0">
                <a:latin typeface="Arial" panose="020B0604020202020204" pitchFamily="34" charset="0"/>
                <a:cs typeface="Arial" panose="020B0604020202020204" pitchFamily="34" charset="0"/>
              </a:rPr>
              <a:t> including full names, addresses, dates of birth, </a:t>
            </a:r>
            <a:r>
              <a:rPr lang="en-US" sz="1700" spc="100" dirty="0">
                <a:solidFill>
                  <a:schemeClr val="bg2">
                    <a:lumMod val="25000"/>
                  </a:schemeClr>
                </a:solidFill>
                <a:latin typeface="Arial" panose="020B0604020202020204" pitchFamily="34" charset="0"/>
                <a:cs typeface="Arial" panose="020B0604020202020204" pitchFamily="34" charset="0"/>
              </a:rPr>
              <a:t>credit card numbers, </a:t>
            </a:r>
            <a:r>
              <a:rPr lang="en-US" sz="1700" spc="100" dirty="0" err="1">
                <a:solidFill>
                  <a:schemeClr val="bg2">
                    <a:lumMod val="25000"/>
                  </a:schemeClr>
                </a:solidFill>
                <a:latin typeface="Arial" panose="020B0604020202020204" pitchFamily="34" charset="0"/>
                <a:cs typeface="Arial" panose="020B0604020202020204" pitchFamily="34" charset="0"/>
              </a:rPr>
              <a:t>SSAN,and</a:t>
            </a:r>
            <a:r>
              <a:rPr lang="en-US" sz="1700" spc="100" dirty="0">
                <a:solidFill>
                  <a:schemeClr val="bg2">
                    <a:lumMod val="25000"/>
                  </a:schemeClr>
                </a:solidFill>
                <a:latin typeface="Arial" panose="020B0604020202020204" pitchFamily="34" charset="0"/>
                <a:cs typeface="Arial" panose="020B0604020202020204" pitchFamily="34" charset="0"/>
              </a:rPr>
              <a:t>  driver license numbers.  </a:t>
            </a:r>
          </a:p>
          <a:p>
            <a:endParaRPr lang="en-US" sz="1400" spc="100" dirty="0">
              <a:solidFill>
                <a:schemeClr val="bg2">
                  <a:lumMod val="25000"/>
                </a:schemeClr>
              </a:solidFill>
              <a:latin typeface="Arial" panose="020B0604020202020204" pitchFamily="34" charset="0"/>
              <a:cs typeface="Arial" panose="020B0604020202020204" pitchFamily="34" charset="0"/>
            </a:endParaRPr>
          </a:p>
          <a:p>
            <a:r>
              <a:rPr lang="en-US" sz="2400" u="sng" spc="100" dirty="0">
                <a:solidFill>
                  <a:schemeClr val="bg2">
                    <a:lumMod val="25000"/>
                  </a:schemeClr>
                </a:solidFill>
                <a:latin typeface="Arial" panose="020B0604020202020204" pitchFamily="34" charset="0"/>
                <a:cs typeface="Arial" panose="020B0604020202020204" pitchFamily="34" charset="0"/>
              </a:rPr>
              <a:t>Verizon</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Data compromised</a:t>
            </a:r>
            <a:r>
              <a:rPr lang="en-US" sz="1700" spc="100" dirty="0">
                <a:solidFill>
                  <a:schemeClr val="bg2">
                    <a:lumMod val="25000"/>
                  </a:schemeClr>
                </a:solidFill>
                <a:latin typeface="Arial" panose="020B0604020202020204" pitchFamily="34" charset="0"/>
                <a:cs typeface="Arial" panose="020B0604020202020204" pitchFamily="34" charset="0"/>
              </a:rPr>
              <a:t>: 14 million customer log files from customer service </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they got in</a:t>
            </a:r>
            <a:r>
              <a:rPr lang="en-US" sz="1700" spc="100" dirty="0">
                <a:solidFill>
                  <a:schemeClr val="bg2">
                    <a:lumMod val="25000"/>
                  </a:schemeClr>
                </a:solidFill>
                <a:latin typeface="Arial" panose="020B0604020202020204" pitchFamily="34" charset="0"/>
                <a:cs typeface="Arial" panose="020B0604020202020204" pitchFamily="34" charset="0"/>
              </a:rPr>
              <a:t>: Unknown hack to the data server that is located in Israel </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long they went undetected</a:t>
            </a:r>
            <a:r>
              <a:rPr lang="en-US" sz="1700" spc="100" dirty="0">
                <a:solidFill>
                  <a:schemeClr val="bg2">
                    <a:lumMod val="25000"/>
                  </a:schemeClr>
                </a:solidFill>
                <a:latin typeface="Arial" panose="020B0604020202020204" pitchFamily="34" charset="0"/>
                <a:cs typeface="Arial" panose="020B0604020202020204" pitchFamily="34" charset="0"/>
              </a:rPr>
              <a:t>: </a:t>
            </a:r>
            <a:r>
              <a:rPr lang="en-US" sz="1700" spc="100" dirty="0" err="1">
                <a:solidFill>
                  <a:schemeClr val="bg2">
                    <a:lumMod val="25000"/>
                  </a:schemeClr>
                </a:solidFill>
                <a:latin typeface="Arial" panose="020B0604020202020204" pitchFamily="34" charset="0"/>
                <a:cs typeface="Arial" panose="020B0604020202020204" pitchFamily="34" charset="0"/>
              </a:rPr>
              <a:t>Approx</a:t>
            </a:r>
            <a:r>
              <a:rPr lang="en-US" sz="1700" spc="100" dirty="0">
                <a:solidFill>
                  <a:schemeClr val="bg2">
                    <a:lumMod val="25000"/>
                  </a:schemeClr>
                </a:solidFill>
                <a:latin typeface="Arial" panose="020B0604020202020204" pitchFamily="34" charset="0"/>
                <a:cs typeface="Arial" panose="020B0604020202020204" pitchFamily="34" charset="0"/>
              </a:rPr>
              <a:t> 6 months (Jan-July 2017)</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Why it’s big: </a:t>
            </a:r>
            <a:r>
              <a:rPr lang="en-US" sz="1700" dirty="0">
                <a:latin typeface="Arial" panose="020B0604020202020204" pitchFamily="34" charset="0"/>
                <a:cs typeface="Arial" panose="020B0604020202020204" pitchFamily="34" charset="0"/>
              </a:rPr>
              <a:t> </a:t>
            </a:r>
            <a:r>
              <a:rPr lang="en-US" sz="1700" spc="100" dirty="0">
                <a:solidFill>
                  <a:schemeClr val="bg2">
                    <a:lumMod val="25000"/>
                  </a:schemeClr>
                </a:solidFill>
                <a:latin typeface="Arial" panose="020B0604020202020204" pitchFamily="34" charset="0"/>
                <a:cs typeface="Arial" panose="020B0604020202020204" pitchFamily="34" charset="0"/>
              </a:rPr>
              <a:t>Verizon was informed of the data exposure in late-June, and it took more than a week to secure the breached data. The actual data that was obtained were log files that became generated when customers of Verizon contacted the company via phone.</a:t>
            </a:r>
          </a:p>
          <a:p>
            <a:endParaRPr lang="en-US" sz="1600" spc="1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291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1952583" y="443960"/>
            <a:ext cx="9722581" cy="547842"/>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 to Do If You Are Affected</a:t>
            </a:r>
          </a:p>
        </p:txBody>
      </p:sp>
      <p:sp>
        <p:nvSpPr>
          <p:cNvPr id="4" name="Footer Placeholder 3"/>
          <p:cNvSpPr>
            <a:spLocks noGrp="1"/>
          </p:cNvSpPr>
          <p:nvPr>
            <p:ph type="ftr" sz="quarter" idx="11"/>
          </p:nvPr>
        </p:nvSpPr>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13</a:t>
            </a:fld>
            <a:endParaRPr lang="en-US" dirty="0"/>
          </a:p>
        </p:txBody>
      </p:sp>
      <p:sp>
        <p:nvSpPr>
          <p:cNvPr id="3" name="TextBox 2"/>
          <p:cNvSpPr txBox="1"/>
          <p:nvPr/>
        </p:nvSpPr>
        <p:spPr>
          <a:xfrm>
            <a:off x="976291" y="1303049"/>
            <a:ext cx="11317355" cy="7848302"/>
          </a:xfrm>
          <a:prstGeom prst="rect">
            <a:avLst/>
          </a:prstGeom>
          <a:noFill/>
        </p:spPr>
        <p:txBody>
          <a:bodyPr wrap="square" rtlCol="0">
            <a:spAutoFit/>
          </a:bodyPr>
          <a:lstStyle/>
          <a:p>
            <a:pPr marL="285750" indent="-285750">
              <a:lnSpc>
                <a:spcPct val="150000"/>
              </a:lnSpc>
              <a:buClr>
                <a:srgbClr val="92D050"/>
              </a:buClr>
              <a:buFont typeface="Wingdings" panose="05000000000000000000" pitchFamily="2" charset="2"/>
              <a:buChar char="Ø"/>
            </a:pPr>
            <a:r>
              <a:rPr lang="en-US" sz="2000" dirty="0">
                <a:solidFill>
                  <a:schemeClr val="bg2">
                    <a:lumMod val="25000"/>
                  </a:schemeClr>
                </a:solidFill>
                <a:latin typeface="Arial" panose="020B0604020202020204" pitchFamily="34" charset="0"/>
                <a:cs typeface="Arial" panose="020B0604020202020204" pitchFamily="34" charset="0"/>
              </a:rPr>
              <a:t>File a crime report with your local law enforcement agency</a:t>
            </a:r>
          </a:p>
          <a:p>
            <a:pPr marL="285750" indent="-285750">
              <a:lnSpc>
                <a:spcPct val="150000"/>
              </a:lnSpc>
              <a:buClr>
                <a:srgbClr val="92D050"/>
              </a:buClr>
              <a:buFont typeface="Wingdings" panose="05000000000000000000" pitchFamily="2" charset="2"/>
              <a:buChar char="Ø"/>
            </a:pPr>
            <a:r>
              <a:rPr lang="en-US" sz="2000" dirty="0">
                <a:solidFill>
                  <a:schemeClr val="bg2">
                    <a:lumMod val="25000"/>
                  </a:schemeClr>
                </a:solidFill>
                <a:latin typeface="Arial" panose="020B0604020202020204" pitchFamily="34" charset="0"/>
                <a:cs typeface="Arial" panose="020B0604020202020204" pitchFamily="34" charset="0"/>
              </a:rPr>
              <a:t>Put a Fraud Alert or Credit Freeze on your credit report</a:t>
            </a:r>
          </a:p>
          <a:p>
            <a:pPr marL="800100" lvl="1" indent="-342900">
              <a:buClr>
                <a:srgbClr val="92D050"/>
              </a:buClr>
              <a:buFont typeface="Wingdings" panose="05000000000000000000" pitchFamily="2" charset="2"/>
              <a:buChar char="§"/>
            </a:pPr>
            <a:r>
              <a:rPr lang="en-US" sz="1600" dirty="0">
                <a:solidFill>
                  <a:schemeClr val="bg2">
                    <a:lumMod val="50000"/>
                  </a:schemeClr>
                </a:solidFill>
                <a:latin typeface="Arial" panose="020B0604020202020204" pitchFamily="34" charset="0"/>
                <a:cs typeface="Arial" panose="020B0604020202020204" pitchFamily="34" charset="0"/>
              </a:rPr>
              <a:t>You only need to contact one, they share information</a:t>
            </a:r>
          </a:p>
          <a:p>
            <a:pPr marL="1200150" lvl="2" indent="-285750">
              <a:buClr>
                <a:srgbClr val="92D050"/>
              </a:buClr>
              <a:buFont typeface="Wingdings" panose="05000000000000000000" pitchFamily="2" charset="2"/>
              <a:buChar char="§"/>
            </a:pPr>
            <a:r>
              <a:rPr lang="en-US" sz="1400" dirty="0">
                <a:solidFill>
                  <a:schemeClr val="bg2">
                    <a:lumMod val="50000"/>
                  </a:schemeClr>
                </a:solidFill>
                <a:latin typeface="Arial" panose="020B0604020202020204" pitchFamily="34" charset="0"/>
                <a:cs typeface="Arial" panose="020B0604020202020204" pitchFamily="34" charset="0"/>
              </a:rPr>
              <a:t>Equifax: 800-525-6285   Experian: 888-397-3742   TransUnion: 800-680-7289</a:t>
            </a:r>
          </a:p>
          <a:p>
            <a:pPr marL="285750" indent="-285750">
              <a:lnSpc>
                <a:spcPct val="150000"/>
              </a:lnSpc>
              <a:buClr>
                <a:srgbClr val="92D050"/>
              </a:buClr>
              <a:buFont typeface="Wingdings" panose="05000000000000000000" pitchFamily="2" charset="2"/>
              <a:buChar char="Ø"/>
            </a:pPr>
            <a:r>
              <a:rPr lang="en-US" sz="2000" dirty="0">
                <a:solidFill>
                  <a:schemeClr val="bg2">
                    <a:lumMod val="25000"/>
                  </a:schemeClr>
                </a:solidFill>
                <a:latin typeface="Arial" panose="020B0604020202020204" pitchFamily="34" charset="0"/>
                <a:cs typeface="Arial" panose="020B0604020202020204" pitchFamily="34" charset="0"/>
              </a:rPr>
              <a:t>If your credit card was stolen – contact the issuer</a:t>
            </a:r>
          </a:p>
          <a:p>
            <a:pPr marL="285750" indent="-285750">
              <a:buClr>
                <a:srgbClr val="92D050"/>
              </a:buClr>
              <a:buFont typeface="Wingdings" panose="05000000000000000000" pitchFamily="2" charset="2"/>
              <a:buChar char="Ø"/>
            </a:pPr>
            <a:endParaRPr lang="en-US" sz="1400" dirty="0">
              <a:solidFill>
                <a:schemeClr val="bg2">
                  <a:lumMod val="25000"/>
                </a:schemeClr>
              </a:solidFill>
              <a:latin typeface="Arial" panose="020B0604020202020204" pitchFamily="34" charset="0"/>
              <a:cs typeface="Arial" panose="020B0604020202020204" pitchFamily="34" charset="0"/>
            </a:endParaRPr>
          </a:p>
          <a:p>
            <a:pPr marL="285750" indent="-285750">
              <a:buClr>
                <a:srgbClr val="92D050"/>
              </a:buClr>
              <a:buFont typeface="Wingdings" panose="05000000000000000000" pitchFamily="2" charset="2"/>
              <a:buChar char="Ø"/>
            </a:pPr>
            <a:r>
              <a:rPr lang="en-US" sz="2000" dirty="0">
                <a:solidFill>
                  <a:schemeClr val="bg2">
                    <a:lumMod val="25000"/>
                  </a:schemeClr>
                </a:solidFill>
                <a:latin typeface="Arial" panose="020B0604020202020204" pitchFamily="34" charset="0"/>
                <a:cs typeface="Arial" panose="020B0604020202020204" pitchFamily="34" charset="0"/>
              </a:rPr>
              <a:t>Contact the Federal Trade Commission (FTC) </a:t>
            </a:r>
          </a:p>
          <a:p>
            <a:pPr marL="800100" lvl="1" indent="-342900">
              <a:buClr>
                <a:srgbClr val="92D050"/>
              </a:buClr>
              <a:buFont typeface="Wingdings" panose="05000000000000000000" pitchFamily="2" charset="2"/>
              <a:buChar char="§"/>
            </a:pPr>
            <a:r>
              <a:rPr lang="en-US" sz="1600" dirty="0">
                <a:solidFill>
                  <a:schemeClr val="bg2">
                    <a:lumMod val="50000"/>
                  </a:schemeClr>
                </a:solidFill>
                <a:latin typeface="Arial" panose="020B0604020202020204" pitchFamily="34" charset="0"/>
                <a:cs typeface="Arial" panose="020B0604020202020204" pitchFamily="34" charset="0"/>
              </a:rPr>
              <a:t>Report via telephone/online, &amp; establish a recovery plan (www.IdentityTheft.gov)</a:t>
            </a:r>
          </a:p>
          <a:p>
            <a:pPr>
              <a:buClr>
                <a:srgbClr val="92D050"/>
              </a:buClr>
            </a:pPr>
            <a:endParaRPr lang="en-US" sz="1400" dirty="0">
              <a:solidFill>
                <a:schemeClr val="bg2">
                  <a:lumMod val="25000"/>
                </a:schemeClr>
              </a:solidFill>
              <a:latin typeface="Arial" panose="020B0604020202020204" pitchFamily="34" charset="0"/>
              <a:cs typeface="Arial" panose="020B0604020202020204" pitchFamily="34" charset="0"/>
            </a:endParaRPr>
          </a:p>
          <a:p>
            <a:pPr marL="285750" indent="-285750">
              <a:buClr>
                <a:srgbClr val="92D050"/>
              </a:buClr>
              <a:buFont typeface="Wingdings" panose="05000000000000000000" pitchFamily="2" charset="2"/>
              <a:buChar char="Ø"/>
            </a:pPr>
            <a:r>
              <a:rPr lang="en-US" sz="2000" dirty="0">
                <a:solidFill>
                  <a:schemeClr val="bg2">
                    <a:lumMod val="25000"/>
                  </a:schemeClr>
                </a:solidFill>
                <a:latin typeface="Arial" panose="020B0604020202020204" pitchFamily="34" charset="0"/>
                <a:cs typeface="Arial" panose="020B0604020202020204" pitchFamily="34" charset="0"/>
              </a:rPr>
              <a:t>Protect your Social Security number (if it was compromised)</a:t>
            </a:r>
          </a:p>
          <a:p>
            <a:pPr marL="800100" lvl="1" indent="-342900">
              <a:lnSpc>
                <a:spcPct val="150000"/>
              </a:lnSpc>
              <a:buClr>
                <a:srgbClr val="92D050"/>
              </a:buClr>
              <a:buFont typeface="Wingdings" panose="05000000000000000000" pitchFamily="2" charset="2"/>
              <a:buChar char="§"/>
            </a:pPr>
            <a:r>
              <a:rPr lang="en-US" sz="1600" dirty="0">
                <a:solidFill>
                  <a:schemeClr val="bg2">
                    <a:lumMod val="25000"/>
                  </a:schemeClr>
                </a:solidFill>
                <a:latin typeface="Arial" panose="020B0604020202020204" pitchFamily="34" charset="0"/>
                <a:cs typeface="Arial" panose="020B0604020202020204" pitchFamily="34" charset="0"/>
              </a:rPr>
              <a:t> </a:t>
            </a:r>
            <a:r>
              <a:rPr lang="en-US" sz="1600" dirty="0">
                <a:solidFill>
                  <a:schemeClr val="bg2">
                    <a:lumMod val="50000"/>
                  </a:schemeClr>
                </a:solidFill>
                <a:latin typeface="Arial" panose="020B0604020202020204" pitchFamily="34" charset="0"/>
                <a:cs typeface="Arial" panose="020B0604020202020204" pitchFamily="34" charset="0"/>
              </a:rPr>
              <a:t>800-269-0271  www.ssa.gov</a:t>
            </a:r>
          </a:p>
          <a:p>
            <a:pPr marL="285750" indent="-285750">
              <a:lnSpc>
                <a:spcPct val="150000"/>
              </a:lnSpc>
              <a:buClr>
                <a:srgbClr val="92D050"/>
              </a:buClr>
              <a:buFont typeface="Wingdings" panose="05000000000000000000" pitchFamily="2" charset="2"/>
              <a:buChar char="Ø"/>
            </a:pPr>
            <a:r>
              <a:rPr lang="en-US" sz="2000" dirty="0">
                <a:solidFill>
                  <a:schemeClr val="bg2">
                    <a:lumMod val="25000"/>
                  </a:schemeClr>
                </a:solidFill>
                <a:latin typeface="Arial" panose="020B0604020202020204" pitchFamily="34" charset="0"/>
                <a:cs typeface="Arial" panose="020B0604020202020204" pitchFamily="34" charset="0"/>
              </a:rPr>
              <a:t>If you are a victim of a fraudulent Change-of-Address, contact USPS</a:t>
            </a:r>
          </a:p>
          <a:p>
            <a:pPr marL="800100" lvl="1" indent="-342900">
              <a:buClr>
                <a:srgbClr val="92D050"/>
              </a:buClr>
              <a:buFont typeface="Wingdings" panose="05000000000000000000" pitchFamily="2" charset="2"/>
              <a:buChar char="§"/>
            </a:pPr>
            <a:r>
              <a:rPr lang="en-US" sz="1600" dirty="0">
                <a:solidFill>
                  <a:schemeClr val="bg2">
                    <a:lumMod val="50000"/>
                  </a:schemeClr>
                </a:solidFill>
                <a:latin typeface="Arial" panose="020B0604020202020204" pitchFamily="34" charset="0"/>
                <a:cs typeface="Arial" panose="020B0604020202020204" pitchFamily="34" charset="0"/>
              </a:rPr>
              <a:t> Postal Inspection Service (ehome.uspis.gov/</a:t>
            </a:r>
            <a:r>
              <a:rPr lang="en-US" sz="1600" dirty="0" err="1">
                <a:solidFill>
                  <a:schemeClr val="bg2">
                    <a:lumMod val="50000"/>
                  </a:schemeClr>
                </a:solidFill>
                <a:latin typeface="Arial" panose="020B0604020202020204" pitchFamily="34" charset="0"/>
                <a:cs typeface="Arial" panose="020B0604020202020204" pitchFamily="34" charset="0"/>
              </a:rPr>
              <a:t>mailtheft</a:t>
            </a:r>
            <a:r>
              <a:rPr lang="en-US" sz="1600" dirty="0">
                <a:solidFill>
                  <a:schemeClr val="bg2">
                    <a:lumMod val="50000"/>
                  </a:schemeClr>
                </a:solidFill>
                <a:latin typeface="Arial" panose="020B0604020202020204" pitchFamily="34" charset="0"/>
                <a:cs typeface="Arial" panose="020B0604020202020204" pitchFamily="34" charset="0"/>
              </a:rPr>
              <a:t>/</a:t>
            </a:r>
            <a:r>
              <a:rPr lang="en-US" sz="1600" dirty="0" err="1">
                <a:solidFill>
                  <a:schemeClr val="bg2">
                    <a:lumMod val="50000"/>
                  </a:schemeClr>
                </a:solidFill>
                <a:latin typeface="Arial" panose="020B0604020202020204" pitchFamily="34" charset="0"/>
                <a:cs typeface="Arial" panose="020B0604020202020204" pitchFamily="34" charset="0"/>
              </a:rPr>
              <a:t>idtheft</a:t>
            </a:r>
            <a:r>
              <a:rPr lang="en-US" sz="1600" dirty="0">
                <a:solidFill>
                  <a:schemeClr val="bg2">
                    <a:lumMod val="50000"/>
                  </a:schemeClr>
                </a:solidFill>
                <a:latin typeface="Arial" panose="020B0604020202020204" pitchFamily="34" charset="0"/>
                <a:cs typeface="Arial" panose="020B0604020202020204" pitchFamily="34" charset="0"/>
              </a:rPr>
              <a:t>)</a:t>
            </a:r>
          </a:p>
          <a:p>
            <a:endParaRPr lang="en-US" sz="1000" dirty="0">
              <a:solidFill>
                <a:schemeClr val="bg2">
                  <a:lumMod val="50000"/>
                </a:schemeClr>
              </a:solidFill>
            </a:endParaRPr>
          </a:p>
          <a:p>
            <a:pPr marL="285750" indent="-285750">
              <a:lnSpc>
                <a:spcPct val="150000"/>
              </a:lnSpc>
              <a:buClr>
                <a:srgbClr val="92D050"/>
              </a:buClr>
              <a:buFont typeface="Wingdings" panose="05000000000000000000" pitchFamily="2" charset="2"/>
              <a:buChar char="Ø"/>
            </a:pPr>
            <a:r>
              <a:rPr lang="en-US" sz="2000" dirty="0">
                <a:solidFill>
                  <a:schemeClr val="bg2">
                    <a:lumMod val="25000"/>
                  </a:schemeClr>
                </a:solidFill>
                <a:latin typeface="Arial" panose="020B0604020202020204" pitchFamily="34" charset="0"/>
                <a:cs typeface="Arial" panose="020B0604020202020204" pitchFamily="34" charset="0"/>
              </a:rPr>
              <a:t>Virginia State Attorney General’s Office</a:t>
            </a:r>
          </a:p>
          <a:p>
            <a:pPr marL="800100" lvl="1" indent="-342900">
              <a:buClr>
                <a:srgbClr val="92D050"/>
              </a:buClr>
              <a:buFont typeface="Wingdings" panose="05000000000000000000" pitchFamily="2" charset="2"/>
              <a:buChar char="§"/>
            </a:pPr>
            <a:r>
              <a:rPr lang="en-US" sz="1600" dirty="0">
                <a:solidFill>
                  <a:schemeClr val="bg2">
                    <a:lumMod val="25000"/>
                  </a:schemeClr>
                </a:solidFill>
                <a:latin typeface="Arial" panose="020B0604020202020204" pitchFamily="34" charset="0"/>
                <a:cs typeface="Arial" panose="020B0604020202020204" pitchFamily="34" charset="0"/>
              </a:rPr>
              <a:t> </a:t>
            </a:r>
            <a:r>
              <a:rPr lang="en-US" sz="1600" dirty="0">
                <a:solidFill>
                  <a:schemeClr val="bg2">
                    <a:lumMod val="50000"/>
                  </a:schemeClr>
                </a:solidFill>
                <a:latin typeface="Arial" panose="020B0604020202020204" pitchFamily="34" charset="0"/>
                <a:cs typeface="Arial" panose="020B0604020202020204" pitchFamily="34" charset="0"/>
              </a:rPr>
              <a:t>Identity Theft Passport Request (www.oag.state.va.us)</a:t>
            </a:r>
          </a:p>
          <a:p>
            <a:endParaRPr lang="en-US" dirty="0">
              <a:solidFill>
                <a:schemeClr val="bg2">
                  <a:lumMod val="50000"/>
                </a:schemeClr>
              </a:solidFill>
            </a:endParaRPr>
          </a:p>
          <a:p>
            <a:endParaRPr lang="en-US" dirty="0">
              <a:solidFill>
                <a:schemeClr val="bg2">
                  <a:lumMod val="25000"/>
                </a:schemeClr>
              </a:solidFill>
            </a:endParaRPr>
          </a:p>
          <a:p>
            <a:endParaRPr lang="en-US" dirty="0">
              <a:solidFill>
                <a:schemeClr val="bg2">
                  <a:lumMod val="25000"/>
                </a:schemeClr>
              </a:solidFill>
            </a:endParaRPr>
          </a:p>
          <a:p>
            <a:endParaRPr lang="en-US" dirty="0">
              <a:solidFill>
                <a:schemeClr val="bg2">
                  <a:lumMod val="25000"/>
                </a:schemeClr>
              </a:solidFill>
            </a:endParaRPr>
          </a:p>
          <a:p>
            <a:endParaRPr lang="en-US" dirty="0">
              <a:solidFill>
                <a:schemeClr val="bg2">
                  <a:lumMod val="25000"/>
                </a:schemeClr>
              </a:solidFill>
            </a:endParaRPr>
          </a:p>
          <a:p>
            <a:endParaRPr lang="en-US" dirty="0">
              <a:solidFill>
                <a:schemeClr val="bg2">
                  <a:lumMod val="25000"/>
                </a:schemeClr>
              </a:solidFill>
            </a:endParaRPr>
          </a:p>
          <a:p>
            <a:endParaRPr lang="en-US" dirty="0">
              <a:solidFill>
                <a:schemeClr val="bg2">
                  <a:lumMod val="25000"/>
                </a:schemeClr>
              </a:solidFill>
            </a:endParaRPr>
          </a:p>
          <a:p>
            <a:endParaRPr lang="en-US" dirty="0">
              <a:solidFill>
                <a:schemeClr val="bg2">
                  <a:lumMod val="25000"/>
                </a:schemeClr>
              </a:solidFill>
            </a:endParaRPr>
          </a:p>
          <a:p>
            <a:endParaRPr lang="en-US" dirty="0">
              <a:solidFill>
                <a:schemeClr val="bg2">
                  <a:lumMod val="25000"/>
                </a:schemeClr>
              </a:solidFill>
            </a:endParaRPr>
          </a:p>
        </p:txBody>
      </p:sp>
      <p:pic>
        <p:nvPicPr>
          <p:cNvPr id="9" name="Picture 8">
            <a:extLst>
              <a:ext uri="{FF2B5EF4-FFF2-40B4-BE49-F238E27FC236}">
                <a16:creationId xmlns:a16="http://schemas.microsoft.com/office/drawing/2014/main" id="{73FFC632-F5C5-4B55-9482-7F623FF4457B}"/>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628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1952584" y="443960"/>
            <a:ext cx="9401216" cy="547842"/>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Income Tax Fraud </a:t>
            </a:r>
          </a:p>
        </p:txBody>
      </p:sp>
      <p:sp>
        <p:nvSpPr>
          <p:cNvPr id="4" name="Footer Placeholder 3"/>
          <p:cNvSpPr>
            <a:spLocks noGrp="1"/>
          </p:cNvSpPr>
          <p:nvPr>
            <p:ph type="ftr" sz="quarter" idx="11"/>
          </p:nvPr>
        </p:nvSpPr>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14</a:t>
            </a:fld>
            <a:endParaRPr lang="en-US" dirty="0"/>
          </a:p>
        </p:txBody>
      </p:sp>
      <p:sp>
        <p:nvSpPr>
          <p:cNvPr id="2" name="TextBox 1"/>
          <p:cNvSpPr txBox="1"/>
          <p:nvPr/>
        </p:nvSpPr>
        <p:spPr>
          <a:xfrm>
            <a:off x="503584" y="1589096"/>
            <a:ext cx="10946294" cy="5416868"/>
          </a:xfrm>
          <a:prstGeom prst="rect">
            <a:avLst/>
          </a:prstGeom>
          <a:noFill/>
        </p:spPr>
        <p:txBody>
          <a:bodyPr wrap="square" rtlCol="0">
            <a:spAutoFit/>
          </a:bodyPr>
          <a:lstStyle/>
          <a:p>
            <a:r>
              <a:rPr lang="en-US" sz="2400" spc="100" dirty="0">
                <a:solidFill>
                  <a:schemeClr val="bg2">
                    <a:lumMod val="25000"/>
                  </a:schemeClr>
                </a:solidFill>
                <a:latin typeface="Arial" panose="020B0604020202020204" pitchFamily="34" charset="0"/>
                <a:cs typeface="Arial" panose="020B0604020202020204" pitchFamily="34" charset="0"/>
              </a:rPr>
              <a:t>If you attempt to file your income taxes by (mail, fax or e-file) and you receive a letter stating that the taxes have already been filed, you may be a victim of identity theft.</a:t>
            </a:r>
          </a:p>
          <a:p>
            <a:endParaRPr lang="en-US" sz="2400" spc="100" dirty="0">
              <a:solidFill>
                <a:schemeClr val="bg2">
                  <a:lumMod val="25000"/>
                </a:schemeClr>
              </a:solidFill>
              <a:latin typeface="Arial" panose="020B0604020202020204" pitchFamily="34" charset="0"/>
              <a:cs typeface="Arial" panose="020B0604020202020204" pitchFamily="34" charset="0"/>
            </a:endParaRPr>
          </a:p>
          <a:p>
            <a:r>
              <a:rPr lang="en-US" sz="2000" spc="100" dirty="0">
                <a:solidFill>
                  <a:schemeClr val="bg2">
                    <a:lumMod val="25000"/>
                  </a:schemeClr>
                </a:solidFill>
                <a:latin typeface="Arial" panose="020B0604020202020204" pitchFamily="34" charset="0"/>
                <a:cs typeface="Arial" panose="020B0604020202020204" pitchFamily="34" charset="0"/>
              </a:rPr>
              <a:t>In addition to the steps mentioned on the last page, the additional steps you will need to do are:</a:t>
            </a:r>
          </a:p>
          <a:p>
            <a:endParaRPr lang="en-US" sz="2000" spc="100" dirty="0">
              <a:solidFill>
                <a:schemeClr val="bg2">
                  <a:lumMod val="25000"/>
                </a:schemeClr>
              </a:solidFill>
              <a:latin typeface="Arial" panose="020B0604020202020204" pitchFamily="34" charset="0"/>
              <a:cs typeface="Arial" panose="020B0604020202020204" pitchFamily="34" charset="0"/>
            </a:endParaRPr>
          </a:p>
          <a:p>
            <a:pPr marL="285750" indent="-285750">
              <a:buClr>
                <a:srgbClr val="92D050"/>
              </a:buClr>
              <a:buFont typeface="Wingdings" panose="05000000000000000000" pitchFamily="2" charset="2"/>
              <a:buChar char="Ø"/>
            </a:pPr>
            <a:r>
              <a:rPr lang="en-US" sz="1900" spc="100" dirty="0">
                <a:solidFill>
                  <a:schemeClr val="bg2">
                    <a:lumMod val="25000"/>
                  </a:schemeClr>
                </a:solidFill>
                <a:latin typeface="Arial" panose="020B0604020202020204" pitchFamily="34" charset="0"/>
                <a:cs typeface="Arial" panose="020B0604020202020204" pitchFamily="34" charset="0"/>
              </a:rPr>
              <a:t>File IRS Form 14039 - </a:t>
            </a:r>
            <a:r>
              <a:rPr lang="en-US" sz="1900" i="1" spc="100" dirty="0">
                <a:solidFill>
                  <a:schemeClr val="bg2">
                    <a:lumMod val="25000"/>
                  </a:schemeClr>
                </a:solidFill>
                <a:latin typeface="Arial" panose="020B0604020202020204" pitchFamily="34" charset="0"/>
                <a:cs typeface="Arial" panose="020B0604020202020204" pitchFamily="34" charset="0"/>
              </a:rPr>
              <a:t>Affidavit of Identity Theft </a:t>
            </a:r>
          </a:p>
          <a:p>
            <a:pPr marL="285750" indent="-285750">
              <a:buClr>
                <a:srgbClr val="92D050"/>
              </a:buClr>
              <a:buFont typeface="Wingdings" panose="05000000000000000000" pitchFamily="2" charset="2"/>
              <a:buChar char="Ø"/>
            </a:pPr>
            <a:r>
              <a:rPr lang="en-US" sz="1900" spc="100" dirty="0">
                <a:solidFill>
                  <a:schemeClr val="bg2">
                    <a:lumMod val="25000"/>
                  </a:schemeClr>
                </a:solidFill>
                <a:latin typeface="Arial" panose="020B0604020202020204" pitchFamily="34" charset="0"/>
                <a:cs typeface="Arial" panose="020B0604020202020204" pitchFamily="34" charset="0"/>
              </a:rPr>
              <a:t>File your taxes by mail or fax </a:t>
            </a:r>
            <a:r>
              <a:rPr lang="en-US" sz="1900" i="1" spc="100" dirty="0">
                <a:solidFill>
                  <a:schemeClr val="bg2">
                    <a:lumMod val="25000"/>
                  </a:schemeClr>
                </a:solidFill>
                <a:latin typeface="Arial" panose="020B0604020202020204" pitchFamily="34" charset="0"/>
                <a:cs typeface="Arial" panose="020B0604020202020204" pitchFamily="34" charset="0"/>
              </a:rPr>
              <a:t>(per the letter you will receive)</a:t>
            </a:r>
          </a:p>
          <a:p>
            <a:pPr marL="285750" indent="-285750">
              <a:buClr>
                <a:srgbClr val="92D050"/>
              </a:buClr>
              <a:buFont typeface="Wingdings" panose="05000000000000000000" pitchFamily="2" charset="2"/>
              <a:buChar char="Ø"/>
            </a:pPr>
            <a:endParaRPr lang="en-US" sz="2000" i="1" spc="100" dirty="0">
              <a:solidFill>
                <a:schemeClr val="bg2">
                  <a:lumMod val="25000"/>
                </a:schemeClr>
              </a:solidFill>
              <a:latin typeface="Arial" panose="020B0604020202020204" pitchFamily="34" charset="0"/>
              <a:cs typeface="Arial" panose="020B0604020202020204" pitchFamily="34" charset="0"/>
            </a:endParaRPr>
          </a:p>
          <a:p>
            <a:pPr>
              <a:buClr>
                <a:srgbClr val="92D050"/>
              </a:buClr>
            </a:pPr>
            <a:endParaRPr lang="en-US" sz="2000" i="1" spc="100" dirty="0">
              <a:solidFill>
                <a:schemeClr val="bg2">
                  <a:lumMod val="25000"/>
                </a:schemeClr>
              </a:solidFill>
              <a:latin typeface="Arial" panose="020B0604020202020204" pitchFamily="34" charset="0"/>
              <a:cs typeface="Arial" panose="020B0604020202020204" pitchFamily="34" charset="0"/>
            </a:endParaRPr>
          </a:p>
          <a:p>
            <a:pPr>
              <a:buClr>
                <a:srgbClr val="92D050"/>
              </a:buClr>
            </a:pPr>
            <a:r>
              <a:rPr lang="en-US" i="1" u="sng" spc="100" dirty="0">
                <a:solidFill>
                  <a:schemeClr val="bg2">
                    <a:lumMod val="25000"/>
                  </a:schemeClr>
                </a:solidFill>
                <a:latin typeface="Arial" panose="020B0604020202020204" pitchFamily="34" charset="0"/>
                <a:cs typeface="Arial" panose="020B0604020202020204" pitchFamily="34" charset="0"/>
              </a:rPr>
              <a:t>Note</a:t>
            </a:r>
            <a:r>
              <a:rPr lang="en-US" i="1" spc="100" dirty="0">
                <a:solidFill>
                  <a:schemeClr val="bg2">
                    <a:lumMod val="25000"/>
                  </a:schemeClr>
                </a:solidFill>
                <a:latin typeface="Arial" panose="020B0604020202020204" pitchFamily="34" charset="0"/>
                <a:cs typeface="Arial" panose="020B0604020202020204" pitchFamily="34" charset="0"/>
              </a:rPr>
              <a:t>: </a:t>
            </a:r>
            <a:r>
              <a:rPr lang="en-US" spc="100" dirty="0">
                <a:solidFill>
                  <a:schemeClr val="bg2">
                    <a:lumMod val="25000"/>
                  </a:schemeClr>
                </a:solidFill>
                <a:latin typeface="Arial" panose="020B0604020202020204" pitchFamily="34" charset="0"/>
                <a:cs typeface="Arial" panose="020B0604020202020204" pitchFamily="34" charset="0"/>
              </a:rPr>
              <a:t>The IRS will NOT contact you by e-mail, fax or any type of social media.  If you are contacted in any of these manners, visit www.IRS.gov and search for: Fake IRS Communications” to file a report.  </a:t>
            </a:r>
          </a:p>
          <a:p>
            <a:pPr marL="285750" indent="-285750">
              <a:buClr>
                <a:srgbClr val="92D050"/>
              </a:buClr>
              <a:buFont typeface="Wingdings" panose="05000000000000000000" pitchFamily="2" charset="2"/>
              <a:buChar char="Ø"/>
            </a:pPr>
            <a:endParaRPr lang="en-US" sz="2000" i="1" spc="100" dirty="0">
              <a:latin typeface="Arial" panose="020B0604020202020204" pitchFamily="34" charset="0"/>
              <a:cs typeface="Arial" panose="020B0604020202020204" pitchFamily="34" charset="0"/>
            </a:endParaRPr>
          </a:p>
          <a:p>
            <a:pPr marL="285750" indent="-285750">
              <a:buClr>
                <a:srgbClr val="92D050"/>
              </a:buClr>
              <a:buFont typeface="Wingdings" panose="05000000000000000000" pitchFamily="2" charset="2"/>
              <a:buChar char="Ø"/>
            </a:pPr>
            <a:endParaRPr lang="en-US" sz="2000" i="1" spc="100" dirty="0">
              <a:latin typeface="Arial" panose="020B0604020202020204" pitchFamily="34" charset="0"/>
              <a:cs typeface="Arial" panose="020B0604020202020204" pitchFamily="34" charset="0"/>
            </a:endParaRPr>
          </a:p>
          <a:p>
            <a:pPr marL="285750" indent="-285750">
              <a:buClr>
                <a:srgbClr val="92D050"/>
              </a:buClr>
              <a:buFont typeface="Wingdings" panose="05000000000000000000" pitchFamily="2" charset="2"/>
              <a:buChar char="Ø"/>
            </a:pPr>
            <a:endParaRPr lang="en-US" i="1" spc="1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A69322D3-2B31-4395-925D-81B7E74C0E1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3221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1952584" y="443960"/>
            <a:ext cx="9401216" cy="547842"/>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Recovery from Identity Theft</a:t>
            </a:r>
          </a:p>
        </p:txBody>
      </p:sp>
      <p:sp>
        <p:nvSpPr>
          <p:cNvPr id="4" name="Footer Placeholder 3"/>
          <p:cNvSpPr>
            <a:spLocks noGrp="1"/>
          </p:cNvSpPr>
          <p:nvPr>
            <p:ph type="ftr" sz="quarter" idx="11"/>
          </p:nvPr>
        </p:nvSpPr>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15</a:t>
            </a:fld>
            <a:endParaRPr lang="en-US" dirty="0"/>
          </a:p>
        </p:txBody>
      </p:sp>
      <p:sp>
        <p:nvSpPr>
          <p:cNvPr id="2" name="Rectangle 1"/>
          <p:cNvSpPr/>
          <p:nvPr/>
        </p:nvSpPr>
        <p:spPr>
          <a:xfrm>
            <a:off x="384313" y="1904361"/>
            <a:ext cx="10969487" cy="4031873"/>
          </a:xfrm>
          <a:prstGeom prst="rect">
            <a:avLst/>
          </a:prstGeom>
        </p:spPr>
        <p:txBody>
          <a:bodyPr wrap="square">
            <a:spAutoFit/>
          </a:bodyPr>
          <a:lstStyle/>
          <a:p>
            <a:pPr algn="ctr"/>
            <a:r>
              <a:rPr lang="en-US" sz="3200" spc="100" dirty="0">
                <a:solidFill>
                  <a:schemeClr val="bg2">
                    <a:lumMod val="25000"/>
                  </a:schemeClr>
                </a:solidFill>
                <a:latin typeface="Arial" panose="020B0604020202020204" pitchFamily="34" charset="0"/>
                <a:cs typeface="Arial" panose="020B0604020202020204" pitchFamily="34" charset="0"/>
              </a:rPr>
              <a:t>The Federal Trade Commission (FTC) is responsible </a:t>
            </a:r>
          </a:p>
          <a:p>
            <a:pPr algn="ctr"/>
            <a:r>
              <a:rPr lang="en-US" sz="3200" spc="100" dirty="0">
                <a:solidFill>
                  <a:schemeClr val="bg2">
                    <a:lumMod val="25000"/>
                  </a:schemeClr>
                </a:solidFill>
                <a:latin typeface="Arial" panose="020B0604020202020204" pitchFamily="34" charset="0"/>
                <a:cs typeface="Arial" panose="020B0604020202020204" pitchFamily="34" charset="0"/>
              </a:rPr>
              <a:t>for tracking identity theft statistics, helping victims, </a:t>
            </a:r>
          </a:p>
          <a:p>
            <a:pPr algn="ctr"/>
            <a:r>
              <a:rPr lang="en-US" sz="3200" spc="100" dirty="0">
                <a:solidFill>
                  <a:schemeClr val="bg2">
                    <a:lumMod val="25000"/>
                  </a:schemeClr>
                </a:solidFill>
                <a:latin typeface="Arial" panose="020B0604020202020204" pitchFamily="34" charset="0"/>
                <a:cs typeface="Arial" panose="020B0604020202020204" pitchFamily="34" charset="0"/>
              </a:rPr>
              <a:t>and coordinating responses by various </a:t>
            </a:r>
          </a:p>
          <a:p>
            <a:pPr algn="ctr"/>
            <a:r>
              <a:rPr lang="en-US" sz="3200" spc="100" dirty="0">
                <a:solidFill>
                  <a:schemeClr val="bg2">
                    <a:lumMod val="25000"/>
                  </a:schemeClr>
                </a:solidFill>
                <a:latin typeface="Arial" panose="020B0604020202020204" pitchFamily="34" charset="0"/>
                <a:cs typeface="Arial" panose="020B0604020202020204" pitchFamily="34" charset="0"/>
              </a:rPr>
              <a:t>governmental agencies. </a:t>
            </a:r>
          </a:p>
          <a:p>
            <a:pPr algn="ctr"/>
            <a:endParaRPr lang="en-US" sz="3200" spc="100" dirty="0">
              <a:solidFill>
                <a:schemeClr val="bg2">
                  <a:lumMod val="25000"/>
                </a:schemeClr>
              </a:solidFill>
              <a:latin typeface="Arial" panose="020B0604020202020204" pitchFamily="34" charset="0"/>
              <a:cs typeface="Arial" panose="020B0604020202020204" pitchFamily="34" charset="0"/>
            </a:endParaRPr>
          </a:p>
          <a:p>
            <a:pPr algn="ctr"/>
            <a:r>
              <a:rPr lang="en-US" sz="3200" spc="100" dirty="0">
                <a:solidFill>
                  <a:schemeClr val="bg2">
                    <a:lumMod val="25000"/>
                  </a:schemeClr>
                </a:solidFill>
                <a:latin typeface="Arial" panose="020B0604020202020204" pitchFamily="34" charset="0"/>
                <a:cs typeface="Arial" panose="020B0604020202020204" pitchFamily="34" charset="0"/>
              </a:rPr>
              <a:t>They estimate that to recover from identity theft takes an average of </a:t>
            </a:r>
            <a:r>
              <a:rPr lang="en-US" sz="3200" b="1" spc="100" dirty="0">
                <a:solidFill>
                  <a:schemeClr val="bg2">
                    <a:lumMod val="25000"/>
                  </a:schemeClr>
                </a:solidFill>
                <a:latin typeface="Arial" panose="020B0604020202020204" pitchFamily="34" charset="0"/>
                <a:cs typeface="Arial" panose="020B0604020202020204" pitchFamily="34" charset="0"/>
              </a:rPr>
              <a:t>six months and 200 hours</a:t>
            </a:r>
            <a:r>
              <a:rPr lang="en-US" sz="3200" spc="100" dirty="0">
                <a:solidFill>
                  <a:schemeClr val="bg2">
                    <a:lumMod val="25000"/>
                  </a:schemeClr>
                </a:solidFill>
                <a:latin typeface="Arial" panose="020B0604020202020204" pitchFamily="34" charset="0"/>
                <a:cs typeface="Arial" panose="020B0604020202020204" pitchFamily="34" charset="0"/>
              </a:rPr>
              <a:t> </a:t>
            </a:r>
          </a:p>
          <a:p>
            <a:pPr algn="ctr"/>
            <a:r>
              <a:rPr lang="en-US" sz="3200" spc="100" dirty="0">
                <a:solidFill>
                  <a:schemeClr val="bg2">
                    <a:lumMod val="25000"/>
                  </a:schemeClr>
                </a:solidFill>
                <a:latin typeface="Arial" panose="020B0604020202020204" pitchFamily="34" charset="0"/>
                <a:cs typeface="Arial" panose="020B0604020202020204" pitchFamily="34" charset="0"/>
              </a:rPr>
              <a:t>of work by the victim.</a:t>
            </a:r>
          </a:p>
        </p:txBody>
      </p:sp>
      <p:pic>
        <p:nvPicPr>
          <p:cNvPr id="9" name="Picture 8">
            <a:extLst>
              <a:ext uri="{FF2B5EF4-FFF2-40B4-BE49-F238E27FC236}">
                <a16:creationId xmlns:a16="http://schemas.microsoft.com/office/drawing/2014/main" id="{2C47F454-5DAC-4514-BDE4-16FABA210709}"/>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1486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16</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2052" y="980662"/>
            <a:ext cx="8772939" cy="5375690"/>
          </a:xfrm>
          <a:prstGeom prst="rect">
            <a:avLst/>
          </a:prstGeom>
          <a:ln w="28575">
            <a:noFill/>
          </a:ln>
          <a:effectLst>
            <a:outerShdw blurRad="50800" dist="38100" dir="8100000" algn="tr" rotWithShape="0">
              <a:prstClr val="black">
                <a:alpha val="40000"/>
              </a:prstClr>
            </a:outerShdw>
            <a:softEdge rad="317500"/>
          </a:effectLst>
        </p:spPr>
      </p:pic>
      <p:sp>
        <p:nvSpPr>
          <p:cNvPr id="6" name="TextBox 5"/>
          <p:cNvSpPr txBox="1"/>
          <p:nvPr/>
        </p:nvSpPr>
        <p:spPr>
          <a:xfrm>
            <a:off x="2783985" y="3883221"/>
            <a:ext cx="6889072" cy="954107"/>
          </a:xfrm>
          <a:prstGeom prst="rect">
            <a:avLst/>
          </a:prstGeom>
          <a:noFill/>
        </p:spPr>
        <p:txBody>
          <a:bodyPr wrap="square" rtlCol="0">
            <a:spAutoFit/>
          </a:bodyPr>
          <a:lstStyle/>
          <a:p>
            <a:pPr algn="ctr"/>
            <a:r>
              <a:rPr lang="en-US" sz="2800" b="1" spc="100" dirty="0">
                <a:solidFill>
                  <a:srgbClr val="FFFF00"/>
                </a:solidFill>
                <a:effectLst>
                  <a:outerShdw blurRad="38100" dist="38100" dir="2700000" algn="tl">
                    <a:srgbClr val="000000">
                      <a:alpha val="43137"/>
                    </a:srgbClr>
                  </a:outerShdw>
                </a:effectLst>
                <a:latin typeface="Basque" panose="00000400000000000000" pitchFamily="2" charset="0"/>
              </a:rPr>
              <a:t>Do You Know If You Are a Victim of Identity Theft Right Now?</a:t>
            </a:r>
          </a:p>
        </p:txBody>
      </p:sp>
      <p:pic>
        <p:nvPicPr>
          <p:cNvPr id="7" name="Picture 6">
            <a:extLst>
              <a:ext uri="{FF2B5EF4-FFF2-40B4-BE49-F238E27FC236}">
                <a16:creationId xmlns:a16="http://schemas.microsoft.com/office/drawing/2014/main" id="{F2DBB26F-129A-40CB-B6E7-D66A4727D57F}"/>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4134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656982" y="2888851"/>
            <a:ext cx="8898328" cy="1200329"/>
          </a:xfrm>
          <a:prstGeom prst="rect">
            <a:avLst/>
          </a:prstGeom>
          <a:noFill/>
        </p:spPr>
        <p:txBody>
          <a:bodyPr wrap="square" rtlCol="0">
            <a:spAutoFit/>
          </a:bodyPr>
          <a:lstStyle/>
          <a:p>
            <a:pPr algn="ctr"/>
            <a:r>
              <a:rPr lang="en-US" sz="8000" b="1" spc="250"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a:t>
            </a:r>
            <a:r>
              <a:rPr lang="en-US" sz="6600" b="1" spc="250"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uestions </a:t>
            </a:r>
            <a:r>
              <a:rPr lang="en-US" sz="7200" b="1" spc="250"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pPr defTabSz="914400">
              <a:defRPr/>
            </a:pPr>
            <a:r>
              <a:rPr lang="en-US">
                <a:solidFill>
                  <a:prstClr val="black">
                    <a:tint val="75000"/>
                  </a:prstClr>
                </a:solidFill>
                <a:latin typeface="Calibri" panose="020F0502020204030204"/>
              </a:rPr>
              <a:t>Department of Virginia</a:t>
            </a:r>
          </a:p>
        </p:txBody>
      </p:sp>
      <p:sp>
        <p:nvSpPr>
          <p:cNvPr id="5" name="Slide Number Placeholder 4"/>
          <p:cNvSpPr>
            <a:spLocks noGrp="1"/>
          </p:cNvSpPr>
          <p:nvPr>
            <p:ph type="sldNum" sz="quarter" idx="12"/>
          </p:nvPr>
        </p:nvSpPr>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17</a:t>
            </a:fld>
            <a:endParaRPr lang="en-US" dirty="0">
              <a:solidFill>
                <a:prstClr val="black">
                  <a:tint val="75000"/>
                </a:prstClr>
              </a:solidFill>
              <a:latin typeface="Calibri" panose="020F0502020204030204"/>
            </a:endParaRPr>
          </a:p>
        </p:txBody>
      </p:sp>
      <p:pic>
        <p:nvPicPr>
          <p:cNvPr id="8" name="Picture 5">
            <a:extLst>
              <a:ext uri="{FF2B5EF4-FFF2-40B4-BE49-F238E27FC236}">
                <a16:creationId xmlns:a16="http://schemas.microsoft.com/office/drawing/2014/main" id="{466FC00B-810C-45DA-9F50-457CFBA27FE2}"/>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93925"/>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8949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910068" y="1548316"/>
            <a:ext cx="10084905" cy="4690515"/>
          </a:xfrm>
          <a:prstGeom prst="rect">
            <a:avLst/>
          </a:prstGeom>
          <a:noFill/>
        </p:spPr>
        <p:txBody>
          <a:bodyPr wrap="square" rtlCol="0">
            <a:spAutoFit/>
          </a:bodyPr>
          <a:lstStyle/>
          <a:p>
            <a:pPr algn="ctr"/>
            <a:r>
              <a:rPr lang="en-US" sz="5400" b="1" spc="110"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Department of Virginia</a:t>
            </a:r>
            <a:br>
              <a:rPr lang="en-US" sz="5400" b="1" spc="110"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4800" b="1" spc="110"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 Box 7176</a:t>
            </a:r>
            <a:br>
              <a:rPr lang="en-US" sz="4800" b="1" spc="110"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4800" b="1" spc="110"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Roanoke, VA  24019-0147</a:t>
            </a:r>
            <a:br>
              <a:rPr lang="en-US" b="1" spc="110" dirty="0">
                <a:solidFill>
                  <a:schemeClr val="bg2">
                    <a:lumMod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sz="2000" b="1" spc="110" dirty="0">
                <a:solidFill>
                  <a:schemeClr val="bg2">
                    <a:lumMod val="25000"/>
                  </a:schemeClr>
                </a:solidFill>
                <a:latin typeface="Arial" panose="020B0604020202020204" pitchFamily="34" charset="0"/>
                <a:cs typeface="Arial" panose="020B0604020202020204" pitchFamily="34" charset="0"/>
              </a:rPr>
            </a:br>
            <a:r>
              <a:rPr lang="en-US" sz="2400" b="1" spc="110" dirty="0">
                <a:solidFill>
                  <a:schemeClr val="bg2">
                    <a:lumMod val="25000"/>
                  </a:schemeClr>
                </a:solidFill>
                <a:latin typeface="Arial" panose="020B0604020202020204" pitchFamily="34" charset="0"/>
                <a:cs typeface="Arial" panose="020B0604020202020204" pitchFamily="34" charset="0"/>
              </a:rPr>
              <a:t>540-206-2575       </a:t>
            </a:r>
            <a:r>
              <a:rPr lang="en-US" sz="1800" b="1" i="1" spc="110" dirty="0">
                <a:solidFill>
                  <a:schemeClr val="bg2">
                    <a:lumMod val="25000"/>
                  </a:schemeClr>
                </a:solidFill>
                <a:latin typeface="Arial" panose="020B0604020202020204" pitchFamily="34" charset="0"/>
                <a:cs typeface="Arial" panose="020B0604020202020204" pitchFamily="34" charset="0"/>
              </a:rPr>
              <a:t>toll free</a:t>
            </a:r>
            <a:r>
              <a:rPr lang="en-US" sz="1800" b="1" spc="110" dirty="0">
                <a:solidFill>
                  <a:schemeClr val="bg2">
                    <a:lumMod val="25000"/>
                  </a:schemeClr>
                </a:solidFill>
                <a:latin typeface="Arial" panose="020B0604020202020204" pitchFamily="34" charset="0"/>
                <a:cs typeface="Arial" panose="020B0604020202020204" pitchFamily="34" charset="0"/>
              </a:rPr>
              <a:t>: </a:t>
            </a:r>
            <a:r>
              <a:rPr lang="en-US" sz="2400" b="1" spc="110" dirty="0">
                <a:solidFill>
                  <a:schemeClr val="bg2">
                    <a:lumMod val="25000"/>
                  </a:schemeClr>
                </a:solidFill>
                <a:latin typeface="Arial" panose="020B0604020202020204" pitchFamily="34" charset="0"/>
                <a:cs typeface="Arial" panose="020B0604020202020204" pitchFamily="34" charset="0"/>
              </a:rPr>
              <a:t>866-706-5889</a:t>
            </a:r>
            <a:br>
              <a:rPr lang="en-US" sz="2400" b="1" spc="110" dirty="0">
                <a:solidFill>
                  <a:schemeClr val="bg2">
                    <a:lumMod val="25000"/>
                  </a:schemeClr>
                </a:solidFill>
                <a:latin typeface="Arial" panose="020B0604020202020204" pitchFamily="34" charset="0"/>
                <a:cs typeface="Arial" panose="020B0604020202020204" pitchFamily="34" charset="0"/>
              </a:rPr>
            </a:br>
            <a:br>
              <a:rPr lang="en-US" sz="1800" b="1" spc="110" dirty="0">
                <a:solidFill>
                  <a:schemeClr val="bg2">
                    <a:lumMod val="25000"/>
                  </a:schemeClr>
                </a:solidFill>
                <a:latin typeface="Arial" panose="020B0604020202020204" pitchFamily="34" charset="0"/>
                <a:cs typeface="Arial" panose="020B0604020202020204" pitchFamily="34" charset="0"/>
              </a:rPr>
            </a:br>
            <a:r>
              <a:rPr lang="en-US" sz="1800" b="1" spc="110" dirty="0">
                <a:solidFill>
                  <a:schemeClr val="bg2">
                    <a:lumMod val="25000"/>
                  </a:schemeClr>
                </a:solidFill>
                <a:latin typeface="Arial" panose="020B0604020202020204" pitchFamily="34" charset="0"/>
                <a:cs typeface="Arial" panose="020B0604020202020204" pitchFamily="34" charset="0"/>
              </a:rPr>
              <a:t>www.</a:t>
            </a:r>
            <a:r>
              <a:rPr lang="en-US" sz="2000" b="1" spc="110" dirty="0">
                <a:solidFill>
                  <a:schemeClr val="bg2">
                    <a:lumMod val="25000"/>
                  </a:schemeClr>
                </a:solidFill>
                <a:latin typeface="Arial" panose="020B0604020202020204" pitchFamily="34" charset="0"/>
                <a:cs typeface="Arial" panose="020B0604020202020204" pitchFamily="34" charset="0"/>
              </a:rPr>
              <a:t>V</a:t>
            </a:r>
            <a:r>
              <a:rPr lang="en-US" sz="1800" b="1" spc="110" dirty="0">
                <a:solidFill>
                  <a:schemeClr val="bg2">
                    <a:lumMod val="25000"/>
                  </a:schemeClr>
                </a:solidFill>
                <a:latin typeface="Arial" panose="020B0604020202020204" pitchFamily="34" charset="0"/>
                <a:cs typeface="Arial" panose="020B0604020202020204" pitchFamily="34" charset="0"/>
              </a:rPr>
              <a:t>irginia</a:t>
            </a:r>
            <a:r>
              <a:rPr lang="en-US" sz="2000" b="1" spc="110" dirty="0">
                <a:solidFill>
                  <a:schemeClr val="bg2">
                    <a:lumMod val="25000"/>
                  </a:schemeClr>
                </a:solidFill>
                <a:latin typeface="Arial" panose="020B0604020202020204" pitchFamily="34" charset="0"/>
                <a:cs typeface="Arial" panose="020B0604020202020204" pitchFamily="34" charset="0"/>
              </a:rPr>
              <a:t>DAV</a:t>
            </a:r>
            <a:r>
              <a:rPr lang="en-US" sz="1800" b="1" spc="110" dirty="0">
                <a:solidFill>
                  <a:schemeClr val="bg2">
                    <a:lumMod val="25000"/>
                  </a:schemeClr>
                </a:solidFill>
                <a:latin typeface="Arial" panose="020B0604020202020204" pitchFamily="34" charset="0"/>
                <a:cs typeface="Arial" panose="020B0604020202020204" pitchFamily="34" charset="0"/>
              </a:rPr>
              <a:t>.org </a:t>
            </a:r>
            <a:br>
              <a:rPr lang="en-US" sz="1600" b="1" spc="110" dirty="0">
                <a:solidFill>
                  <a:schemeClr val="bg2">
                    <a:lumMod val="25000"/>
                  </a:schemeClr>
                </a:solidFill>
                <a:latin typeface="Arial" panose="020B0604020202020204" pitchFamily="34" charset="0"/>
                <a:cs typeface="Arial" panose="020B0604020202020204" pitchFamily="34" charset="0"/>
              </a:rPr>
            </a:br>
            <a:br>
              <a:rPr lang="en-US" sz="1600" b="1" spc="110" dirty="0">
                <a:solidFill>
                  <a:schemeClr val="bg2">
                    <a:lumMod val="25000"/>
                  </a:schemeClr>
                </a:solidFill>
                <a:latin typeface="Arial" panose="020B0604020202020204" pitchFamily="34" charset="0"/>
                <a:cs typeface="Arial" panose="020B0604020202020204" pitchFamily="34" charset="0"/>
              </a:rPr>
            </a:br>
            <a:r>
              <a:rPr lang="en-US" sz="1600" b="1" spc="110" dirty="0">
                <a:solidFill>
                  <a:schemeClr val="bg2">
                    <a:lumMod val="25000"/>
                  </a:schemeClr>
                </a:solidFill>
                <a:latin typeface="Arial" panose="020B0604020202020204" pitchFamily="34" charset="0"/>
                <a:cs typeface="Arial" panose="020B0604020202020204" pitchFamily="34" charset="0"/>
              </a:rPr>
              <a:t>                                              </a:t>
            </a:r>
            <a:br>
              <a:rPr lang="en-US" sz="1600" b="1" spc="110" dirty="0">
                <a:solidFill>
                  <a:schemeClr val="bg2">
                    <a:lumMod val="25000"/>
                  </a:schemeClr>
                </a:solidFill>
                <a:latin typeface="Arial" panose="020B0604020202020204" pitchFamily="34" charset="0"/>
                <a:cs typeface="Arial" panose="020B0604020202020204" pitchFamily="34" charset="0"/>
              </a:rPr>
            </a:br>
            <a:br>
              <a:rPr lang="en-US" sz="1600" b="1" spc="110" dirty="0">
                <a:solidFill>
                  <a:schemeClr val="bg2">
                    <a:lumMod val="25000"/>
                  </a:schemeClr>
                </a:solidFill>
                <a:latin typeface="Arial" panose="020B0604020202020204" pitchFamily="34" charset="0"/>
                <a:cs typeface="Arial" panose="020B0604020202020204" pitchFamily="34" charset="0"/>
              </a:rPr>
            </a:br>
            <a:r>
              <a:rPr lang="en-US" sz="1600" b="1" spc="110" dirty="0">
                <a:solidFill>
                  <a:schemeClr val="bg2">
                    <a:lumMod val="25000"/>
                  </a:schemeClr>
                </a:solidFill>
                <a:latin typeface="Arial" panose="020B0604020202020204" pitchFamily="34" charset="0"/>
                <a:cs typeface="Arial" panose="020B0604020202020204" pitchFamily="34" charset="0"/>
              </a:rPr>
              <a:t>                                             </a:t>
            </a:r>
            <a:r>
              <a:rPr lang="en-US" sz="1200" b="1" spc="110" dirty="0">
                <a:solidFill>
                  <a:schemeClr val="bg2">
                    <a:lumMod val="25000"/>
                  </a:schemeClr>
                </a:solidFill>
                <a:latin typeface="Arial" panose="020B0604020202020204" pitchFamily="34" charset="0"/>
                <a:cs typeface="Arial" panose="020B0604020202020204" pitchFamily="34" charset="0"/>
              </a:rPr>
              <a:t>@DavVirginia</a:t>
            </a:r>
            <a:br>
              <a:rPr lang="en-US" sz="1400" b="1" spc="110" dirty="0">
                <a:solidFill>
                  <a:schemeClr val="bg2">
                    <a:lumMod val="25000"/>
                  </a:schemeClr>
                </a:solidFill>
                <a:latin typeface="Arial" panose="020B0604020202020204" pitchFamily="34" charset="0"/>
                <a:cs typeface="Arial" panose="020B0604020202020204" pitchFamily="34" charset="0"/>
              </a:rPr>
            </a:br>
            <a:br>
              <a:rPr lang="en-US" sz="1800" b="1" spc="50" dirty="0">
                <a:solidFill>
                  <a:srgbClr val="393260"/>
                </a:solidFill>
                <a:latin typeface="Arial" panose="020B0604020202020204" pitchFamily="34" charset="0"/>
                <a:cs typeface="Arial" panose="020B0604020202020204" pitchFamily="34" charset="0"/>
              </a:rPr>
            </a:br>
            <a:endParaRPr lang="en-US" sz="1800" b="1" spc="50" dirty="0">
              <a:solidFill>
                <a:srgbClr val="393260"/>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18</a:t>
            </a:fld>
            <a:endParaRPr lang="en-US" dirty="0">
              <a:solidFill>
                <a:prstClr val="black">
                  <a:tint val="75000"/>
                </a:prstClr>
              </a:solidFill>
              <a:latin typeface="Calibri" panose="020F0502020204030204"/>
            </a:endParaRPr>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27147" y="73546"/>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84773" y="6538914"/>
            <a:ext cx="7736306" cy="207621"/>
          </a:xfrm>
          <a:prstGeom prst="rect">
            <a:avLst/>
          </a:prstGeom>
        </p:spPr>
        <p:txBody>
          <a:bodyPr wrap="square">
            <a:spAutoFit/>
          </a:bodyPr>
          <a:lstStyle/>
          <a:p>
            <a:pPr defTabSz="914400">
              <a:lnSpc>
                <a:spcPct val="107000"/>
              </a:lnSpc>
              <a:defRPr/>
            </a:pPr>
            <a:r>
              <a:rPr lang="en-US" sz="700" dirty="0">
                <a:solidFill>
                  <a:prstClr val="black">
                    <a:lumMod val="95000"/>
                    <a:lumOff val="5000"/>
                  </a:prstClr>
                </a:solidFill>
                <a:latin typeface="Arial" panose="020B0604020202020204" pitchFamily="34" charset="0"/>
                <a:ea typeface="Calibri" panose="020F0502020204030204" pitchFamily="34" charset="0"/>
                <a:cs typeface="Arial" panose="020B0604020202020204" pitchFamily="34" charset="0"/>
              </a:rPr>
              <a:t>No part of this work covered by the copyright herein may be reproduced or used in any form or by any means without permission from DAV-Department of Virginia</a:t>
            </a:r>
          </a:p>
        </p:txBody>
      </p:sp>
      <p:sp>
        <p:nvSpPr>
          <p:cNvPr id="6" name="Rectangle 5"/>
          <p:cNvSpPr/>
          <p:nvPr/>
        </p:nvSpPr>
        <p:spPr>
          <a:xfrm>
            <a:off x="184773" y="6338859"/>
            <a:ext cx="6413957" cy="200055"/>
          </a:xfrm>
          <a:prstGeom prst="rect">
            <a:avLst/>
          </a:prstGeom>
        </p:spPr>
        <p:txBody>
          <a:bodyPr wrap="square">
            <a:spAutoFit/>
          </a:bodyPr>
          <a:lstStyle/>
          <a:p>
            <a:pPr defTabSz="914400">
              <a:defRPr/>
            </a:pPr>
            <a:r>
              <a:rPr lang="en-US" sz="700" b="1" dirty="0">
                <a:solidFill>
                  <a:srgbClr val="E7E6E6">
                    <a:lumMod val="10000"/>
                  </a:srgbClr>
                </a:solidFill>
                <a:latin typeface="Arial" panose="020B0604020202020204" pitchFamily="34" charset="0"/>
                <a:cs typeface="Arial" panose="020B0604020202020204" pitchFamily="34" charset="0"/>
              </a:rPr>
              <a:t>© 2017 DAV-Department of Virginia. ALL RIGHTS RESERVED</a:t>
            </a: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68191" y="5183045"/>
            <a:ext cx="359654" cy="354880"/>
          </a:xfrm>
          <a:prstGeom prst="rect">
            <a:avLst/>
          </a:prstGeom>
        </p:spPr>
      </p:pic>
      <p:pic>
        <p:nvPicPr>
          <p:cNvPr id="3" name="Picture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703051" y="5183045"/>
            <a:ext cx="498941" cy="401149"/>
          </a:xfrm>
          <a:prstGeom prst="rect">
            <a:avLst/>
          </a:prstGeom>
        </p:spPr>
      </p:pic>
      <p:pic>
        <p:nvPicPr>
          <p:cNvPr id="9" name="Picture 8"/>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375880" y="5211431"/>
            <a:ext cx="382225" cy="382225"/>
          </a:xfrm>
          <a:prstGeom prst="rect">
            <a:avLst/>
          </a:prstGeom>
        </p:spPr>
      </p:pic>
      <p:pic>
        <p:nvPicPr>
          <p:cNvPr id="10" name="Picture 9"/>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089899" y="5178700"/>
            <a:ext cx="412548" cy="418099"/>
          </a:xfrm>
          <a:prstGeom prst="rect">
            <a:avLst/>
          </a:prstGeom>
        </p:spPr>
      </p:pic>
    </p:spTree>
    <p:extLst>
      <p:ext uri="{BB962C8B-B14F-4D97-AF65-F5344CB8AC3E}">
        <p14:creationId xmlns:p14="http://schemas.microsoft.com/office/powerpoint/2010/main" val="31631224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sign&#10;&#10;Description generated with very high confidence">
            <a:extLst>
              <a:ext uri="{FF2B5EF4-FFF2-40B4-BE49-F238E27FC236}">
                <a16:creationId xmlns:a16="http://schemas.microsoft.com/office/drawing/2014/main" id="{21AEF8A6-3CA2-4F20-9407-C235CA042B03}"/>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6829988" y="1780852"/>
            <a:ext cx="4410803" cy="338749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BD347A6D-D7C1-473E-B895-4FD93C9DE2D9}"/>
              </a:ext>
            </a:extLst>
          </p:cNvPr>
          <p:cNvSpPr txBox="1"/>
          <p:nvPr/>
        </p:nvSpPr>
        <p:spPr>
          <a:xfrm>
            <a:off x="9278771" y="6488669"/>
            <a:ext cx="3063242" cy="246221"/>
          </a:xfrm>
          <a:prstGeom prst="rect">
            <a:avLst/>
          </a:prstGeom>
          <a:noFill/>
        </p:spPr>
        <p:txBody>
          <a:bodyPr wrap="square" rtlCol="0">
            <a:spAutoFit/>
          </a:bodyPr>
          <a:lstStyle/>
          <a:p>
            <a:pPr algn="ctr" defTabSz="914400">
              <a:defRPr/>
            </a:pPr>
            <a:r>
              <a:rPr lang="en-US" sz="1000" b="1" spc="110" dirty="0">
                <a:solidFill>
                  <a:srgbClr val="92D050"/>
                </a:solidFill>
                <a:latin typeface="Arial" panose="020B0604020202020204" pitchFamily="34" charset="0"/>
                <a:cs typeface="Arial" panose="020B0604020202020204" pitchFamily="34" charset="0"/>
              </a:rPr>
              <a:t>Department of Virginia 2017</a:t>
            </a:r>
          </a:p>
        </p:txBody>
      </p:sp>
      <p:sp>
        <p:nvSpPr>
          <p:cNvPr id="2" name="Rectangle 1">
            <a:extLst>
              <a:ext uri="{FF2B5EF4-FFF2-40B4-BE49-F238E27FC236}">
                <a16:creationId xmlns:a16="http://schemas.microsoft.com/office/drawing/2014/main" id="{B4E29D45-AA60-48C8-9306-FF3965AC656D}"/>
              </a:ext>
            </a:extLst>
          </p:cNvPr>
          <p:cNvSpPr/>
          <p:nvPr/>
        </p:nvSpPr>
        <p:spPr>
          <a:xfrm>
            <a:off x="145773" y="119270"/>
            <a:ext cx="6520069" cy="661562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2385D06-D44F-4ED7-BB5A-681AB53FAC4E}"/>
              </a:ext>
            </a:extLst>
          </p:cNvPr>
          <p:cNvPicPr>
            <a:picLocks noChangeAspect="1"/>
          </p:cNvPicPr>
          <p:nvPr/>
        </p:nvPicPr>
        <p:blipFill>
          <a:blip r:embed="rId3">
            <a:duotone>
              <a:prstClr val="black"/>
              <a:schemeClr val="accent2">
                <a:lumMod val="20000"/>
                <a:lumOff val="80000"/>
                <a:tint val="45000"/>
                <a:satMod val="400000"/>
              </a:schemeClr>
            </a:duotone>
            <a:extLst>
              <a:ext uri="{28A0092B-C50C-407E-A947-70E740481C1C}">
                <a14:useLocalDpi xmlns:a14="http://schemas.microsoft.com/office/drawing/2010/main" val="0"/>
              </a:ext>
            </a:extLst>
          </a:blip>
          <a:stretch>
            <a:fillRect/>
          </a:stretch>
        </p:blipFill>
        <p:spPr>
          <a:xfrm>
            <a:off x="364366" y="1681854"/>
            <a:ext cx="6060730" cy="3295495"/>
          </a:xfrm>
          <a:prstGeom prst="rect">
            <a:avLst/>
          </a:prstGeom>
        </p:spPr>
      </p:pic>
    </p:spTree>
    <p:extLst>
      <p:ext uri="{BB962C8B-B14F-4D97-AF65-F5344CB8AC3E}">
        <p14:creationId xmlns:p14="http://schemas.microsoft.com/office/powerpoint/2010/main" val="2922654476"/>
      </p:ext>
    </p:extLst>
  </p:cSld>
  <p:clrMapOvr>
    <a:masterClrMapping/>
  </p:clrMapOvr>
  <mc:AlternateContent xmlns:mc="http://schemas.openxmlformats.org/markup-compatibility/2006">
    <mc:Choice xmlns:p14="http://schemas.microsoft.com/office/powerpoint/2010/main" Requires="p14">
      <p:transition spd="slow" p14:dur="2000" advTm="5000"/>
    </mc:Choice>
    <mc:Fallback>
      <p:transition spd="slow"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2054087" y="417057"/>
            <a:ext cx="9299713" cy="535531"/>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Mission Statement</a:t>
            </a:r>
          </a:p>
        </p:txBody>
      </p:sp>
      <p:sp>
        <p:nvSpPr>
          <p:cNvPr id="4" name="Footer Placeholder 3"/>
          <p:cNvSpPr>
            <a:spLocks noGrp="1"/>
          </p:cNvSpPr>
          <p:nvPr>
            <p:ph type="ftr" sz="quarter" idx="11"/>
          </p:nvPr>
        </p:nvSpPr>
        <p:spPr/>
        <p:txBody>
          <a:bodyPr/>
          <a:lstStyle/>
          <a:p>
            <a:r>
              <a:rPr lang="en-US" dirty="0"/>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3</a:t>
            </a:fld>
            <a:endParaRPr lang="en-US" dirty="0"/>
          </a:p>
        </p:txBody>
      </p:sp>
      <p:sp>
        <p:nvSpPr>
          <p:cNvPr id="6" name="TextBox 5"/>
          <p:cNvSpPr txBox="1"/>
          <p:nvPr/>
        </p:nvSpPr>
        <p:spPr>
          <a:xfrm>
            <a:off x="417443" y="1938615"/>
            <a:ext cx="11357113" cy="3431709"/>
          </a:xfrm>
          <a:prstGeom prst="rect">
            <a:avLst/>
          </a:prstGeom>
          <a:noFill/>
        </p:spPr>
        <p:txBody>
          <a:bodyPr wrap="square" rtlCol="0">
            <a:spAutoFit/>
          </a:bodyPr>
          <a:lstStyle/>
          <a:p>
            <a:pPr algn="ctr"/>
            <a:r>
              <a:rPr lang="en-US" sz="2800" b="1" dirty="0">
                <a:solidFill>
                  <a:schemeClr val="bg2">
                    <a:lumMod val="25000"/>
                  </a:schemeClr>
                </a:solidFill>
                <a:latin typeface="Arial" panose="020B0604020202020204" pitchFamily="34" charset="0"/>
                <a:cs typeface="Arial" panose="020B0604020202020204" pitchFamily="34" charset="0"/>
              </a:rPr>
              <a:t>We are dedicated to a single purpose:</a:t>
            </a:r>
          </a:p>
          <a:p>
            <a:pPr algn="just"/>
            <a:endParaRPr lang="en-US" sz="900" dirty="0">
              <a:solidFill>
                <a:schemeClr val="bg2">
                  <a:lumMod val="25000"/>
                </a:schemeClr>
              </a:solidFill>
              <a:latin typeface="Arial" panose="020B0604020202020204" pitchFamily="34" charset="0"/>
              <a:cs typeface="Arial" panose="020B0604020202020204" pitchFamily="34" charset="0"/>
            </a:endParaRPr>
          </a:p>
          <a:p>
            <a:pPr algn="just">
              <a:lnSpc>
                <a:spcPct val="150000"/>
              </a:lnSpc>
            </a:pPr>
            <a:r>
              <a:rPr lang="en-US" sz="2400" dirty="0">
                <a:solidFill>
                  <a:schemeClr val="bg2">
                    <a:lumMod val="25000"/>
                  </a:schemeClr>
                </a:solidFill>
                <a:latin typeface="Arial" panose="020B0604020202020204" pitchFamily="34" charset="0"/>
                <a:cs typeface="Arial" panose="020B0604020202020204" pitchFamily="34" charset="0"/>
              </a:rPr>
              <a:t>Empowering veterans to lead high quality lives with respect and dignity. We accomplish this by making sure veterans and their families can access the full range of benefits available to them; fighting for the interests of America’s injured heroes on Capitol Hill; and educating the public about the great sacrifices and needs of veterans transitioning back to civilian life.</a:t>
            </a:r>
          </a:p>
        </p:txBody>
      </p:sp>
      <p:pic>
        <p:nvPicPr>
          <p:cNvPr id="9" name="Picture 8">
            <a:extLst>
              <a:ext uri="{FF2B5EF4-FFF2-40B4-BE49-F238E27FC236}">
                <a16:creationId xmlns:a16="http://schemas.microsoft.com/office/drawing/2014/main" id="{639448A5-1DD3-4878-9797-9EA6903636F3}"/>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479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2133600" y="443960"/>
            <a:ext cx="9740348" cy="547842"/>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 is Identity Theft</a:t>
            </a:r>
          </a:p>
        </p:txBody>
      </p:sp>
      <p:sp>
        <p:nvSpPr>
          <p:cNvPr id="4" name="Footer Placeholder 3"/>
          <p:cNvSpPr>
            <a:spLocks noGrp="1"/>
          </p:cNvSpPr>
          <p:nvPr>
            <p:ph type="ftr" sz="quarter" idx="11"/>
          </p:nvPr>
        </p:nvSpPr>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4</a:t>
            </a:fld>
            <a:endParaRPr lang="en-US" dirty="0"/>
          </a:p>
        </p:txBody>
      </p:sp>
      <p:sp>
        <p:nvSpPr>
          <p:cNvPr id="6" name="Rectangle 5"/>
          <p:cNvSpPr/>
          <p:nvPr/>
        </p:nvSpPr>
        <p:spPr>
          <a:xfrm>
            <a:off x="490330" y="1827368"/>
            <a:ext cx="11569148" cy="4708981"/>
          </a:xfrm>
          <a:prstGeom prst="rect">
            <a:avLst/>
          </a:prstGeom>
        </p:spPr>
        <p:txBody>
          <a:bodyPr wrap="square">
            <a:spAutoFit/>
          </a:bodyPr>
          <a:lstStyle/>
          <a:p>
            <a:r>
              <a:rPr lang="en-US" sz="2400" spc="100" dirty="0">
                <a:solidFill>
                  <a:schemeClr val="bg2">
                    <a:lumMod val="25000"/>
                  </a:schemeClr>
                </a:solidFill>
                <a:latin typeface="Arial" panose="020B0604020202020204" pitchFamily="34" charset="0"/>
                <a:cs typeface="Arial" panose="020B0604020202020204" pitchFamily="34" charset="0"/>
              </a:rPr>
              <a:t>Identity theft is a crime in which an imposter obtains key pieces of personal information, such as Social Security or driver's license numbers, in order to impersonate someone else. The information can be used to obtain credit, merchandise, and services in the name of the victim, or to provide the thief with false credentials. In addition to running up debt, an imposter might provide false identification to police, creating a criminal record or leaving outstanding arrest warrants for the person whose identity has been stolen.</a:t>
            </a:r>
          </a:p>
          <a:p>
            <a:endParaRPr lang="en-US" sz="2400" spc="100" dirty="0">
              <a:solidFill>
                <a:schemeClr val="bg2">
                  <a:lumMod val="25000"/>
                </a:schemeClr>
              </a:solidFill>
              <a:latin typeface="Arial" panose="020B0604020202020204" pitchFamily="34" charset="0"/>
              <a:cs typeface="Arial" panose="020B0604020202020204" pitchFamily="34" charset="0"/>
            </a:endParaRPr>
          </a:p>
          <a:p>
            <a:r>
              <a:rPr lang="en-US" sz="2400" spc="100" dirty="0">
                <a:solidFill>
                  <a:schemeClr val="bg2">
                    <a:lumMod val="25000"/>
                  </a:schemeClr>
                </a:solidFill>
                <a:latin typeface="Arial" panose="020B0604020202020204" pitchFamily="34" charset="0"/>
                <a:cs typeface="Arial" panose="020B0604020202020204" pitchFamily="34" charset="0"/>
              </a:rPr>
              <a:t>Simply put – identity theft occurs when someone uses your personal information for financial gain</a:t>
            </a:r>
          </a:p>
          <a:p>
            <a:endParaRPr lang="en-US" sz="2000" spc="100" dirty="0">
              <a:solidFill>
                <a:schemeClr val="bg2">
                  <a:lumMod val="25000"/>
                </a:schemeClr>
              </a:solidFill>
              <a:latin typeface="Arial" panose="020B0604020202020204" pitchFamily="34" charset="0"/>
              <a:cs typeface="Arial" panose="020B0604020202020204" pitchFamily="34" charset="0"/>
            </a:endParaRPr>
          </a:p>
          <a:p>
            <a:endParaRPr lang="en-US" sz="2000" spc="100" dirty="0">
              <a:solidFill>
                <a:schemeClr val="bg2">
                  <a:lumMod val="25000"/>
                </a:schemeClr>
              </a:solidFill>
              <a:latin typeface="Arial" panose="020B0604020202020204" pitchFamily="34" charset="0"/>
              <a:cs typeface="Arial" panose="020B0604020202020204" pitchFamily="34" charset="0"/>
            </a:endParaRPr>
          </a:p>
          <a:p>
            <a:endParaRPr lang="en-US" sz="2000" spc="100" dirty="0">
              <a:solidFill>
                <a:schemeClr val="bg2">
                  <a:lumMod val="25000"/>
                </a:schemeClr>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90605327-4C13-47DD-804C-E86C20E5EB64}"/>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5603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4688" y="1112758"/>
            <a:ext cx="2584110" cy="2460522"/>
          </a:xfrm>
          <a:prstGeom prst="rect">
            <a:avLst/>
          </a:prstGeom>
        </p:spPr>
      </p:pic>
      <p:sp>
        <p:nvSpPr>
          <p:cNvPr id="7" name="Title 6"/>
          <p:cNvSpPr txBox="1">
            <a:spLocks noGrp="1"/>
          </p:cNvSpPr>
          <p:nvPr>
            <p:ph type="title"/>
          </p:nvPr>
        </p:nvSpPr>
        <p:spPr>
          <a:xfrm>
            <a:off x="2056198" y="443960"/>
            <a:ext cx="9698480" cy="547842"/>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Categories of Identity Theft</a:t>
            </a:r>
          </a:p>
        </p:txBody>
      </p:sp>
      <p:sp>
        <p:nvSpPr>
          <p:cNvPr id="4" name="Footer Placeholder 3"/>
          <p:cNvSpPr>
            <a:spLocks noGrp="1"/>
          </p:cNvSpPr>
          <p:nvPr>
            <p:ph type="ftr" sz="quarter" idx="11"/>
          </p:nvPr>
        </p:nvSpPr>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5</a:t>
            </a:fld>
            <a:endParaRPr lang="en-US" dirty="0"/>
          </a:p>
        </p:txBody>
      </p:sp>
      <p:sp>
        <p:nvSpPr>
          <p:cNvPr id="2" name="Rectangle 1"/>
          <p:cNvSpPr/>
          <p:nvPr/>
        </p:nvSpPr>
        <p:spPr>
          <a:xfrm>
            <a:off x="424071" y="1823955"/>
            <a:ext cx="11330607" cy="3901837"/>
          </a:xfrm>
          <a:prstGeom prst="rect">
            <a:avLst/>
          </a:prstGeom>
        </p:spPr>
        <p:txBody>
          <a:bodyPr wrap="square">
            <a:spAutoFit/>
          </a:bodyPr>
          <a:lstStyle/>
          <a:p>
            <a:pPr marL="285750" indent="-285750">
              <a:lnSpc>
                <a:spcPct val="150000"/>
              </a:lnSpc>
              <a:buClr>
                <a:srgbClr val="92D050"/>
              </a:buClr>
              <a:buFont typeface="Wingdings" panose="05000000000000000000" pitchFamily="2" charset="2"/>
              <a:buChar char="Ø"/>
            </a:pPr>
            <a:r>
              <a:rPr lang="en-US" sz="2400" dirty="0">
                <a:solidFill>
                  <a:srgbClr val="434343"/>
                </a:solidFill>
                <a:latin typeface="Arial" panose="020B0604020202020204" pitchFamily="34" charset="0"/>
                <a:cs typeface="Arial" panose="020B0604020202020204" pitchFamily="34" charset="0"/>
              </a:rPr>
              <a:t>Credit card fraud</a:t>
            </a:r>
          </a:p>
          <a:p>
            <a:pPr marL="285750" indent="-285750">
              <a:lnSpc>
                <a:spcPct val="150000"/>
              </a:lnSpc>
              <a:buClr>
                <a:srgbClr val="92D050"/>
              </a:buClr>
              <a:buFont typeface="Wingdings" panose="05000000000000000000" pitchFamily="2" charset="2"/>
              <a:buChar char="Ø"/>
            </a:pPr>
            <a:r>
              <a:rPr lang="en-US" sz="2400" dirty="0">
                <a:solidFill>
                  <a:srgbClr val="434343"/>
                </a:solidFill>
                <a:latin typeface="Arial" panose="020B0604020202020204" pitchFamily="34" charset="0"/>
                <a:cs typeface="Arial" panose="020B0604020202020204" pitchFamily="34" charset="0"/>
              </a:rPr>
              <a:t>False applications for new credit</a:t>
            </a:r>
          </a:p>
          <a:p>
            <a:pPr marL="285750" indent="-285750">
              <a:lnSpc>
                <a:spcPct val="150000"/>
              </a:lnSpc>
              <a:buClr>
                <a:srgbClr val="92D050"/>
              </a:buClr>
              <a:buFont typeface="Wingdings" panose="05000000000000000000" pitchFamily="2" charset="2"/>
              <a:buChar char="Ø"/>
            </a:pPr>
            <a:r>
              <a:rPr lang="en-US" sz="2400" dirty="0">
                <a:solidFill>
                  <a:srgbClr val="434343"/>
                </a:solidFill>
                <a:latin typeface="Arial" panose="020B0604020202020204" pitchFamily="34" charset="0"/>
                <a:cs typeface="Arial" panose="020B0604020202020204" pitchFamily="34" charset="0"/>
              </a:rPr>
              <a:t>Fraudulent withdrawals from a bank account</a:t>
            </a:r>
          </a:p>
          <a:p>
            <a:pPr marL="285750" indent="-285750">
              <a:lnSpc>
                <a:spcPct val="150000"/>
              </a:lnSpc>
              <a:buClr>
                <a:srgbClr val="92D050"/>
              </a:buClr>
              <a:buFont typeface="Wingdings" panose="05000000000000000000" pitchFamily="2" charset="2"/>
              <a:buChar char="Ø"/>
            </a:pPr>
            <a:r>
              <a:rPr lang="en-US" sz="2400" dirty="0">
                <a:solidFill>
                  <a:srgbClr val="434343"/>
                </a:solidFill>
                <a:latin typeface="Arial" panose="020B0604020202020204" pitchFamily="34" charset="0"/>
                <a:cs typeface="Arial" panose="020B0604020202020204" pitchFamily="34" charset="0"/>
              </a:rPr>
              <a:t>Fraudulent use of telephone calling cards</a:t>
            </a:r>
          </a:p>
          <a:p>
            <a:pPr marL="285750" indent="-285750">
              <a:lnSpc>
                <a:spcPct val="150000"/>
              </a:lnSpc>
              <a:buClr>
                <a:srgbClr val="92D050"/>
              </a:buClr>
              <a:buFont typeface="Wingdings" panose="05000000000000000000" pitchFamily="2" charset="2"/>
              <a:buChar char="Ø"/>
            </a:pPr>
            <a:r>
              <a:rPr lang="en-US" sz="2400" dirty="0">
                <a:solidFill>
                  <a:srgbClr val="434343"/>
                </a:solidFill>
                <a:latin typeface="Arial" panose="020B0604020202020204" pitchFamily="34" charset="0"/>
                <a:cs typeface="Arial" panose="020B0604020202020204" pitchFamily="34" charset="0"/>
              </a:rPr>
              <a:t>Fraudulent use of an IP address to engage in illegal acts online</a:t>
            </a:r>
          </a:p>
          <a:p>
            <a:pPr marL="285750" indent="-285750">
              <a:lnSpc>
                <a:spcPct val="150000"/>
              </a:lnSpc>
              <a:buClr>
                <a:srgbClr val="92D050"/>
              </a:buClr>
              <a:buFont typeface="Wingdings" panose="05000000000000000000" pitchFamily="2" charset="2"/>
              <a:buChar char="Ø"/>
            </a:pPr>
            <a:r>
              <a:rPr lang="en-US" sz="2400" dirty="0">
                <a:solidFill>
                  <a:srgbClr val="434343"/>
                </a:solidFill>
                <a:latin typeface="Arial" panose="020B0604020202020204" pitchFamily="34" charset="0"/>
                <a:cs typeface="Arial" panose="020B0604020202020204" pitchFamily="34" charset="0"/>
              </a:rPr>
              <a:t>Fraudulent use of medical care</a:t>
            </a:r>
          </a:p>
          <a:p>
            <a:pPr marL="285750" indent="-285750">
              <a:lnSpc>
                <a:spcPct val="150000"/>
              </a:lnSpc>
              <a:buClr>
                <a:srgbClr val="92D050"/>
              </a:buClr>
              <a:buFont typeface="Wingdings" panose="05000000000000000000" pitchFamily="2" charset="2"/>
              <a:buChar char="Ø"/>
            </a:pPr>
            <a:r>
              <a:rPr lang="en-US" sz="2400" dirty="0">
                <a:solidFill>
                  <a:srgbClr val="434343"/>
                </a:solidFill>
                <a:latin typeface="Arial" panose="020B0604020202020204" pitchFamily="34" charset="0"/>
                <a:cs typeface="Arial" panose="020B0604020202020204" pitchFamily="34" charset="0"/>
              </a:rPr>
              <a:t>Social security fraud (for tax and employment fraud)</a:t>
            </a:r>
            <a:endParaRPr lang="en-US" sz="2100" dirty="0">
              <a:solidFill>
                <a:srgbClr val="434343"/>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69306BE9-1610-425C-BBAB-867FFD3E0996}"/>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3310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2093844" y="443960"/>
            <a:ext cx="9554816" cy="547842"/>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Types of Identity Theft</a:t>
            </a:r>
          </a:p>
        </p:txBody>
      </p:sp>
      <p:sp>
        <p:nvSpPr>
          <p:cNvPr id="4" name="Footer Placeholder 3"/>
          <p:cNvSpPr>
            <a:spLocks noGrp="1"/>
          </p:cNvSpPr>
          <p:nvPr>
            <p:ph type="ftr" sz="quarter" idx="11"/>
          </p:nvPr>
        </p:nvSpPr>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6</a:t>
            </a:fld>
            <a:endParaRPr lang="en-US" dirty="0"/>
          </a:p>
        </p:txBody>
      </p:sp>
      <p:sp>
        <p:nvSpPr>
          <p:cNvPr id="2" name="Rectangle 1"/>
          <p:cNvSpPr/>
          <p:nvPr/>
        </p:nvSpPr>
        <p:spPr>
          <a:xfrm>
            <a:off x="397565" y="1791375"/>
            <a:ext cx="11396869" cy="4447371"/>
          </a:xfrm>
          <a:prstGeom prst="rect">
            <a:avLst/>
          </a:prstGeom>
        </p:spPr>
        <p:txBody>
          <a:bodyPr wrap="square">
            <a:spAutoFit/>
          </a:bodyPr>
          <a:lstStyle/>
          <a:p>
            <a:pPr algn="ctr"/>
            <a:r>
              <a:rPr lang="en-US" sz="2800" spc="100" dirty="0">
                <a:solidFill>
                  <a:schemeClr val="bg2">
                    <a:lumMod val="25000"/>
                  </a:schemeClr>
                </a:solidFill>
                <a:latin typeface="Arial" panose="020B0604020202020204" pitchFamily="34" charset="0"/>
                <a:cs typeface="Arial" panose="020B0604020202020204" pitchFamily="34" charset="0"/>
              </a:rPr>
              <a:t>We will focus on the most common types of identity theft: </a:t>
            </a:r>
          </a:p>
          <a:p>
            <a:pPr algn="ctr"/>
            <a:r>
              <a:rPr lang="en-US" sz="2800" b="1" spc="100" dirty="0">
                <a:solidFill>
                  <a:schemeClr val="bg2">
                    <a:lumMod val="25000"/>
                  </a:schemeClr>
                </a:solidFill>
                <a:latin typeface="Arial" panose="020B0604020202020204" pitchFamily="34" charset="0"/>
                <a:cs typeface="Arial" panose="020B0604020202020204" pitchFamily="34" charset="0"/>
              </a:rPr>
              <a:t>true name </a:t>
            </a:r>
            <a:r>
              <a:rPr lang="en-US" sz="2800" spc="100" dirty="0">
                <a:solidFill>
                  <a:schemeClr val="bg2">
                    <a:lumMod val="25000"/>
                  </a:schemeClr>
                </a:solidFill>
                <a:latin typeface="Arial" panose="020B0604020202020204" pitchFamily="34" charset="0"/>
                <a:cs typeface="Arial" panose="020B0604020202020204" pitchFamily="34" charset="0"/>
              </a:rPr>
              <a:t>and </a:t>
            </a:r>
            <a:r>
              <a:rPr lang="en-US" sz="2800" b="1" spc="100" dirty="0">
                <a:solidFill>
                  <a:schemeClr val="bg2">
                    <a:lumMod val="25000"/>
                  </a:schemeClr>
                </a:solidFill>
                <a:latin typeface="Arial" panose="020B0604020202020204" pitchFamily="34" charset="0"/>
                <a:cs typeface="Arial" panose="020B0604020202020204" pitchFamily="34" charset="0"/>
              </a:rPr>
              <a:t>account takeover. </a:t>
            </a:r>
          </a:p>
          <a:p>
            <a:endParaRPr lang="en-US" b="1" spc="100" dirty="0">
              <a:solidFill>
                <a:schemeClr val="bg2">
                  <a:lumMod val="25000"/>
                </a:schemeClr>
              </a:solidFill>
              <a:latin typeface="Arial" panose="020B0604020202020204" pitchFamily="34" charset="0"/>
              <a:cs typeface="Arial" panose="020B0604020202020204" pitchFamily="34" charset="0"/>
            </a:endParaRPr>
          </a:p>
          <a:p>
            <a:r>
              <a:rPr lang="en-US" sz="2100" b="1" spc="100" dirty="0">
                <a:solidFill>
                  <a:schemeClr val="bg2">
                    <a:lumMod val="25000"/>
                  </a:schemeClr>
                </a:solidFill>
                <a:latin typeface="Arial" panose="020B0604020202020204" pitchFamily="34" charset="0"/>
                <a:cs typeface="Arial" panose="020B0604020202020204" pitchFamily="34" charset="0"/>
              </a:rPr>
              <a:t>True name</a:t>
            </a:r>
            <a:r>
              <a:rPr lang="en-US" sz="2100" spc="100" dirty="0">
                <a:solidFill>
                  <a:schemeClr val="bg2">
                    <a:lumMod val="25000"/>
                  </a:schemeClr>
                </a:solidFill>
                <a:latin typeface="Arial" panose="020B0604020202020204" pitchFamily="34" charset="0"/>
                <a:cs typeface="Arial" panose="020B0604020202020204" pitchFamily="34" charset="0"/>
              </a:rPr>
              <a:t> identity theft means that the thief uses your personal information to open new accounts</a:t>
            </a:r>
          </a:p>
          <a:p>
            <a:endParaRPr lang="en-US" sz="2100" spc="100" dirty="0">
              <a:solidFill>
                <a:schemeClr val="bg2">
                  <a:lumMod val="25000"/>
                </a:schemeClr>
              </a:solidFill>
              <a:latin typeface="Arial" panose="020B0604020202020204" pitchFamily="34" charset="0"/>
              <a:cs typeface="Arial" panose="020B0604020202020204" pitchFamily="34" charset="0"/>
            </a:endParaRPr>
          </a:p>
          <a:p>
            <a:r>
              <a:rPr lang="en-US" sz="2100" b="1" spc="100" dirty="0">
                <a:solidFill>
                  <a:schemeClr val="bg2">
                    <a:lumMod val="25000"/>
                  </a:schemeClr>
                </a:solidFill>
                <a:latin typeface="Arial" panose="020B0604020202020204" pitchFamily="34" charset="0"/>
                <a:cs typeface="Arial" panose="020B0604020202020204" pitchFamily="34" charset="0"/>
              </a:rPr>
              <a:t>Account takeover </a:t>
            </a:r>
            <a:r>
              <a:rPr lang="en-US" sz="2100" spc="100" dirty="0">
                <a:solidFill>
                  <a:schemeClr val="bg2">
                    <a:lumMod val="25000"/>
                  </a:schemeClr>
                </a:solidFill>
                <a:latin typeface="Arial" panose="020B0604020202020204" pitchFamily="34" charset="0"/>
                <a:cs typeface="Arial" panose="020B0604020202020204" pitchFamily="34" charset="0"/>
              </a:rPr>
              <a:t>identity theft means the imposter uses personal information to gain access to the victim’s existing accounts. </a:t>
            </a:r>
          </a:p>
          <a:p>
            <a:endParaRPr lang="en-US" sz="2000" spc="100" dirty="0">
              <a:solidFill>
                <a:schemeClr val="bg2">
                  <a:lumMod val="25000"/>
                </a:schemeClr>
              </a:solidFill>
              <a:latin typeface="Arial" panose="020B0604020202020204" pitchFamily="34" charset="0"/>
              <a:cs typeface="Arial" panose="020B0604020202020204" pitchFamily="34" charset="0"/>
            </a:endParaRPr>
          </a:p>
          <a:p>
            <a:r>
              <a:rPr lang="en-US" sz="2100" spc="100" dirty="0">
                <a:solidFill>
                  <a:schemeClr val="bg2">
                    <a:lumMod val="25000"/>
                  </a:schemeClr>
                </a:solidFill>
                <a:latin typeface="Arial" panose="020B0604020202020204" pitchFamily="34" charset="0"/>
                <a:cs typeface="Arial" panose="020B0604020202020204" pitchFamily="34" charset="0"/>
              </a:rPr>
              <a:t>The criminal can - and will - get your information from many sources: your mailbox (</a:t>
            </a:r>
            <a:r>
              <a:rPr lang="en-US" sz="2100" i="1" spc="100" dirty="0">
                <a:solidFill>
                  <a:schemeClr val="bg2">
                    <a:lumMod val="25000"/>
                  </a:schemeClr>
                </a:solidFill>
                <a:latin typeface="Arial" panose="020B0604020202020204" pitchFamily="34" charset="0"/>
                <a:cs typeface="Arial" panose="020B0604020202020204" pitchFamily="34" charset="0"/>
              </a:rPr>
              <a:t>stealing incoming or outgoing mail</a:t>
            </a:r>
            <a:r>
              <a:rPr lang="en-US" sz="2100" spc="100" dirty="0">
                <a:solidFill>
                  <a:schemeClr val="bg2">
                    <a:lumMod val="25000"/>
                  </a:schemeClr>
                </a:solidFill>
                <a:latin typeface="Arial" panose="020B0604020202020204" pitchFamily="34" charset="0"/>
                <a:cs typeface="Arial" panose="020B0604020202020204" pitchFamily="34" charset="0"/>
              </a:rPr>
              <a:t>), your trash (</a:t>
            </a:r>
            <a:r>
              <a:rPr lang="en-US" sz="2100" i="1" spc="100" dirty="0">
                <a:solidFill>
                  <a:schemeClr val="bg2">
                    <a:lumMod val="25000"/>
                  </a:schemeClr>
                </a:solidFill>
                <a:latin typeface="Arial" panose="020B0604020202020204" pitchFamily="34" charset="0"/>
                <a:cs typeface="Arial" panose="020B0604020202020204" pitchFamily="34" charset="0"/>
              </a:rPr>
              <a:t>credit card bills and other documents that are not shredded</a:t>
            </a:r>
            <a:r>
              <a:rPr lang="en-US" sz="2100" spc="100" dirty="0">
                <a:solidFill>
                  <a:schemeClr val="bg2">
                    <a:lumMod val="25000"/>
                  </a:schemeClr>
                </a:solidFill>
                <a:latin typeface="Arial" panose="020B0604020202020204" pitchFamily="34" charset="0"/>
                <a:cs typeface="Arial" panose="020B0604020202020204" pitchFamily="34" charset="0"/>
              </a:rPr>
              <a:t>), stealing your wallet and/or skimming your credit card, or by database breaches. </a:t>
            </a:r>
          </a:p>
        </p:txBody>
      </p:sp>
      <p:pic>
        <p:nvPicPr>
          <p:cNvPr id="9" name="Picture 8">
            <a:extLst>
              <a:ext uri="{FF2B5EF4-FFF2-40B4-BE49-F238E27FC236}">
                <a16:creationId xmlns:a16="http://schemas.microsoft.com/office/drawing/2014/main" id="{51B44AFB-1A4C-4582-8948-2D27B721BA09}"/>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6064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46E42D9-4D76-4D96-B338-3CDBA5BA289B}"/>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6"/>
          <p:cNvSpPr txBox="1">
            <a:spLocks noGrp="1"/>
          </p:cNvSpPr>
          <p:nvPr>
            <p:ph type="title"/>
          </p:nvPr>
        </p:nvSpPr>
        <p:spPr>
          <a:xfrm>
            <a:off x="2029732" y="443960"/>
            <a:ext cx="9711694" cy="547842"/>
          </a:xfrm>
          <a:prstGeom prst="rect">
            <a:avLst/>
          </a:prstGeom>
          <a:noFill/>
          <a:ln>
            <a:solidFill>
              <a:schemeClr val="accent6">
                <a:lumMod val="60000"/>
                <a:lumOff val="40000"/>
              </a:schemeClr>
            </a:solidFill>
          </a:ln>
        </p:spPr>
        <p:txBody>
          <a:bodyPr wrap="square" rtlCol="0">
            <a:spAutoFit/>
          </a:bodyPr>
          <a:lstStyle/>
          <a:p>
            <a:pPr algn="ctr"/>
            <a:r>
              <a:rPr lang="en-US" sz="320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Common Cause: Data Breaches</a:t>
            </a:r>
          </a:p>
        </p:txBody>
      </p:sp>
      <p:sp>
        <p:nvSpPr>
          <p:cNvPr id="4" name="Footer Placeholder 3"/>
          <p:cNvSpPr>
            <a:spLocks noGrp="1"/>
          </p:cNvSpPr>
          <p:nvPr>
            <p:ph type="ftr" sz="quarter" idx="11"/>
          </p:nvPr>
        </p:nvSpPr>
        <p:spPr>
          <a:xfrm>
            <a:off x="4571057" y="6311903"/>
            <a:ext cx="3086100" cy="365125"/>
          </a:xfrm>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7</a:t>
            </a:fld>
            <a:endParaRPr lang="en-US" dirty="0"/>
          </a:p>
        </p:txBody>
      </p:sp>
      <p:sp>
        <p:nvSpPr>
          <p:cNvPr id="6" name="Rectangle 5"/>
          <p:cNvSpPr/>
          <p:nvPr/>
        </p:nvSpPr>
        <p:spPr>
          <a:xfrm>
            <a:off x="-539836" y="1193399"/>
            <a:ext cx="7425415" cy="1508105"/>
          </a:xfrm>
          <a:prstGeom prst="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r>
              <a:rPr lang="en-US" sz="2000" b="1" dirty="0">
                <a:solidFill>
                  <a:srgbClr val="002060"/>
                </a:solidFill>
                <a:latin typeface="Arial" panose="020B0604020202020204" pitchFamily="34" charset="0"/>
                <a:cs typeface="Arial" panose="020B0604020202020204" pitchFamily="34" charset="0"/>
              </a:rPr>
              <a:t>                                  2005 to 2016</a:t>
            </a:r>
            <a:endParaRPr lang="en-US" sz="2000" dirty="0">
              <a:solidFill>
                <a:srgbClr val="002060"/>
              </a:solidFill>
              <a:latin typeface="Arial" panose="020B0604020202020204" pitchFamily="34" charset="0"/>
              <a:cs typeface="Arial" panose="020B0604020202020204" pitchFamily="34" charset="0"/>
            </a:endParaRPr>
          </a:p>
          <a:p>
            <a:pPr algn="ctr">
              <a:lnSpc>
                <a:spcPct val="150000"/>
              </a:lnSpc>
            </a:pPr>
            <a:r>
              <a:rPr lang="en-US" dirty="0">
                <a:solidFill>
                  <a:schemeClr val="accent2">
                    <a:lumMod val="50000"/>
                  </a:schemeClr>
                </a:solidFill>
                <a:latin typeface="Arial" panose="020B0604020202020204" pitchFamily="34" charset="0"/>
                <a:cs typeface="Arial" panose="020B0604020202020204" pitchFamily="34" charset="0"/>
              </a:rPr>
              <a:t>Number of reported breaches</a:t>
            </a:r>
            <a:r>
              <a:rPr lang="en-US" dirty="0">
                <a:solidFill>
                  <a:srgbClr val="000000"/>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6,877,000,000</a:t>
            </a:r>
          </a:p>
          <a:p>
            <a:pPr algn="ctr">
              <a:lnSpc>
                <a:spcPct val="150000"/>
              </a:lnSpc>
            </a:pPr>
            <a:r>
              <a:rPr lang="en-US" dirty="0">
                <a:solidFill>
                  <a:schemeClr val="accent2">
                    <a:lumMod val="50000"/>
                  </a:schemeClr>
                </a:solidFill>
                <a:latin typeface="Arial" panose="020B0604020202020204" pitchFamily="34" charset="0"/>
                <a:cs typeface="Arial" panose="020B0604020202020204" pitchFamily="34" charset="0"/>
              </a:rPr>
              <a:t>Number of records compromised:  </a:t>
            </a:r>
            <a:r>
              <a:rPr lang="en-US" sz="2400" b="1" dirty="0">
                <a:latin typeface="Arial" panose="020B0604020202020204" pitchFamily="34" charset="0"/>
                <a:cs typeface="Arial" panose="020B0604020202020204" pitchFamily="34" charset="0"/>
              </a:rPr>
              <a:t>905,560,000</a:t>
            </a:r>
          </a:p>
        </p:txBody>
      </p:sp>
      <p:sp>
        <p:nvSpPr>
          <p:cNvPr id="10" name="TextBox 9"/>
          <p:cNvSpPr txBox="1"/>
          <p:nvPr/>
        </p:nvSpPr>
        <p:spPr>
          <a:xfrm>
            <a:off x="1688427" y="6225546"/>
            <a:ext cx="2263365" cy="261610"/>
          </a:xfrm>
          <a:prstGeom prst="rect">
            <a:avLst/>
          </a:prstGeom>
          <a:noFill/>
        </p:spPr>
        <p:txBody>
          <a:bodyPr wrap="square" rtlCol="0">
            <a:spAutoFit/>
          </a:bodyPr>
          <a:lstStyle/>
          <a:p>
            <a:r>
              <a:rPr lang="en-US" sz="1100" i="1" dirty="0">
                <a:solidFill>
                  <a:schemeClr val="bg2">
                    <a:lumMod val="25000"/>
                  </a:schemeClr>
                </a:solidFill>
                <a:latin typeface="Arial" panose="020B0604020202020204" pitchFamily="34" charset="0"/>
                <a:cs typeface="Arial" panose="020B0604020202020204" pitchFamily="34" charset="0"/>
              </a:rPr>
              <a:t>*source: IDTheftCenter.org</a:t>
            </a:r>
          </a:p>
        </p:txBody>
      </p:sp>
      <p:sp>
        <p:nvSpPr>
          <p:cNvPr id="13" name="TextBox 12"/>
          <p:cNvSpPr txBox="1"/>
          <p:nvPr/>
        </p:nvSpPr>
        <p:spPr>
          <a:xfrm>
            <a:off x="353611" y="2701504"/>
            <a:ext cx="11679363" cy="3785652"/>
          </a:xfrm>
          <a:prstGeom prst="rect">
            <a:avLst/>
          </a:prstGeom>
          <a:noFill/>
        </p:spPr>
        <p:txBody>
          <a:bodyPr wrap="square" rtlCol="0">
            <a:spAutoFit/>
          </a:bodyPr>
          <a:lstStyle/>
          <a:p>
            <a:r>
              <a:rPr lang="en-US" sz="2200" spc="100" dirty="0">
                <a:latin typeface="Arial" panose="020B0604020202020204" pitchFamily="34" charset="0"/>
              </a:rPr>
              <a:t>                            </a:t>
            </a:r>
            <a:r>
              <a:rPr lang="en-US" sz="2000" spc="100" dirty="0">
                <a:latin typeface="Arial" panose="020B0604020202020204" pitchFamily="34" charset="0"/>
              </a:rPr>
              <a:t>     </a:t>
            </a:r>
            <a:r>
              <a:rPr lang="en-US" sz="2400" spc="100" dirty="0">
                <a:latin typeface="Arial" panose="020B0604020202020204" pitchFamily="34" charset="0"/>
              </a:rPr>
              <a:t>Criminal electronic entrance into a government or private data base </a:t>
            </a:r>
            <a:r>
              <a:rPr lang="en-US" sz="2000" spc="100" dirty="0">
                <a:latin typeface="Arial" panose="020B0604020202020204" pitchFamily="34" charset="0"/>
              </a:rPr>
              <a:t>(</a:t>
            </a:r>
            <a:r>
              <a:rPr lang="en-US" sz="2000" i="1" spc="100" dirty="0">
                <a:latin typeface="Arial" panose="020B0604020202020204" pitchFamily="34" charset="0"/>
              </a:rPr>
              <a:t>aka</a:t>
            </a:r>
            <a:r>
              <a:rPr lang="en-US" sz="2000" spc="100" dirty="0">
                <a:latin typeface="Arial" panose="020B0604020202020204" pitchFamily="34" charset="0"/>
              </a:rPr>
              <a:t> Cyber attack or hacking) </a:t>
            </a:r>
            <a:r>
              <a:rPr lang="en-US" sz="2400" spc="100" dirty="0">
                <a:latin typeface="Arial" panose="020B0604020202020204" pitchFamily="34" charset="0"/>
              </a:rPr>
              <a:t>has been on the rise for many years, and accounts for the majority of mass identity theft incidents.</a:t>
            </a:r>
          </a:p>
          <a:p>
            <a:endParaRPr lang="en-US" sz="2400" spc="100" dirty="0">
              <a:latin typeface="Arial" panose="020B0604020202020204" pitchFamily="34" charset="0"/>
            </a:endParaRPr>
          </a:p>
          <a:p>
            <a:r>
              <a:rPr lang="en-US" sz="2400" spc="100" dirty="0">
                <a:latin typeface="Arial" panose="020B0604020202020204" pitchFamily="34" charset="0"/>
              </a:rPr>
              <a:t>This type of theft is all too common, and is one that is very likely to be the method affecting government employees – including all military (active duty, retirees, veterans) like us.  Cyber attacks against medical records data bases are also common.</a:t>
            </a:r>
          </a:p>
          <a:p>
            <a:endParaRPr lang="en-US" sz="2400" spc="100" dirty="0">
              <a:latin typeface="Arial" panose="020B0604020202020204" pitchFamily="34" charset="0"/>
            </a:endParaRPr>
          </a:p>
          <a:p>
            <a:pPr algn="ctr"/>
            <a:r>
              <a:rPr lang="en-US" sz="2400" b="1" i="1" spc="100" dirty="0">
                <a:latin typeface="Arial" panose="020B0604020202020204" pitchFamily="34" charset="0"/>
              </a:rPr>
              <a:t>Yes….it can happen to you. </a:t>
            </a:r>
          </a:p>
        </p:txBody>
      </p:sp>
    </p:spTree>
    <p:extLst>
      <p:ext uri="{BB962C8B-B14F-4D97-AF65-F5344CB8AC3E}">
        <p14:creationId xmlns:p14="http://schemas.microsoft.com/office/powerpoint/2010/main" val="3328209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1952583" y="460503"/>
            <a:ext cx="9722581" cy="514756"/>
          </a:xfrm>
          <a:prstGeom prst="rect">
            <a:avLst/>
          </a:prstGeom>
          <a:noFill/>
          <a:ln>
            <a:solidFill>
              <a:schemeClr val="accent6">
                <a:lumMod val="60000"/>
                <a:lumOff val="40000"/>
              </a:schemeClr>
            </a:solidFill>
          </a:ln>
        </p:spPr>
        <p:txBody>
          <a:bodyPr wrap="square" rtlCol="0">
            <a:spAutoFit/>
          </a:bodyPr>
          <a:lstStyle/>
          <a:p>
            <a:pPr algn="ctr"/>
            <a:r>
              <a:rPr lang="en-US" sz="305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2015 Breaches that may Affect You</a:t>
            </a:r>
          </a:p>
        </p:txBody>
      </p:sp>
      <p:sp>
        <p:nvSpPr>
          <p:cNvPr id="4" name="Footer Placeholder 3"/>
          <p:cNvSpPr>
            <a:spLocks noGrp="1"/>
          </p:cNvSpPr>
          <p:nvPr>
            <p:ph type="ftr" sz="quarter" idx="11"/>
          </p:nvPr>
        </p:nvSpPr>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8</a:t>
            </a:fld>
            <a:endParaRPr lang="en-US" dirty="0"/>
          </a:p>
        </p:txBody>
      </p:sp>
      <p:sp>
        <p:nvSpPr>
          <p:cNvPr id="2" name="Rectangle 1"/>
          <p:cNvSpPr/>
          <p:nvPr/>
        </p:nvSpPr>
        <p:spPr>
          <a:xfrm>
            <a:off x="397565" y="1625798"/>
            <a:ext cx="11396869" cy="5232202"/>
          </a:xfrm>
          <a:prstGeom prst="rect">
            <a:avLst/>
          </a:prstGeom>
        </p:spPr>
        <p:txBody>
          <a:bodyPr wrap="square">
            <a:spAutoFit/>
          </a:bodyPr>
          <a:lstStyle/>
          <a:p>
            <a:r>
              <a:rPr lang="en-US" sz="2400" u="sng" spc="100" dirty="0">
                <a:solidFill>
                  <a:schemeClr val="bg2">
                    <a:lumMod val="25000"/>
                  </a:schemeClr>
                </a:solidFill>
                <a:latin typeface="Arial" panose="020B0604020202020204" pitchFamily="34" charset="0"/>
                <a:cs typeface="Arial" panose="020B0604020202020204" pitchFamily="34" charset="0"/>
              </a:rPr>
              <a:t>Office of Personnel Management (OPM)</a:t>
            </a:r>
          </a:p>
          <a:p>
            <a:pPr marL="285750" indent="-285750">
              <a:buClr>
                <a:srgbClr val="92D050"/>
              </a:buClr>
              <a:buFont typeface="Wingdings" panose="05000000000000000000" pitchFamily="2" charset="2"/>
              <a:buChar char="Ø"/>
            </a:pPr>
            <a:r>
              <a:rPr lang="en-US" i="1" spc="100" dirty="0">
                <a:solidFill>
                  <a:schemeClr val="bg2">
                    <a:lumMod val="25000"/>
                  </a:schemeClr>
                </a:solidFill>
                <a:latin typeface="Arial" panose="020B0604020202020204" pitchFamily="34" charset="0"/>
                <a:cs typeface="Arial" panose="020B0604020202020204" pitchFamily="34" charset="0"/>
              </a:rPr>
              <a:t>Data compromised</a:t>
            </a:r>
            <a:r>
              <a:rPr lang="en-US" spc="100" dirty="0">
                <a:solidFill>
                  <a:schemeClr val="bg2">
                    <a:lumMod val="25000"/>
                  </a:schemeClr>
                </a:solidFill>
                <a:latin typeface="Arial" panose="020B0604020202020204" pitchFamily="34" charset="0"/>
                <a:cs typeface="Arial" panose="020B0604020202020204" pitchFamily="34" charset="0"/>
              </a:rPr>
              <a:t>: Personnel records on 22 million current and former federal employees</a:t>
            </a:r>
          </a:p>
          <a:p>
            <a:pPr marL="285750" indent="-285750">
              <a:buClr>
                <a:srgbClr val="92D050"/>
              </a:buClr>
              <a:buFont typeface="Wingdings" panose="05000000000000000000" pitchFamily="2" charset="2"/>
              <a:buChar char="Ø"/>
            </a:pPr>
            <a:r>
              <a:rPr lang="en-US" i="1" spc="100" dirty="0">
                <a:solidFill>
                  <a:schemeClr val="bg2">
                    <a:lumMod val="25000"/>
                  </a:schemeClr>
                </a:solidFill>
                <a:latin typeface="Arial" panose="020B0604020202020204" pitchFamily="34" charset="0"/>
                <a:cs typeface="Arial" panose="020B0604020202020204" pitchFamily="34" charset="0"/>
              </a:rPr>
              <a:t>How they got in</a:t>
            </a:r>
            <a:r>
              <a:rPr lang="en-US" spc="100" dirty="0">
                <a:solidFill>
                  <a:schemeClr val="bg2">
                    <a:lumMod val="25000"/>
                  </a:schemeClr>
                </a:solidFill>
                <a:latin typeface="Arial" panose="020B0604020202020204" pitchFamily="34" charset="0"/>
                <a:cs typeface="Arial" panose="020B0604020202020204" pitchFamily="34" charset="0"/>
              </a:rPr>
              <a:t>: Used stolen credentials to plant a malware backdoor in the network.</a:t>
            </a:r>
          </a:p>
          <a:p>
            <a:pPr marL="285750" indent="-285750">
              <a:buClr>
                <a:srgbClr val="92D050"/>
              </a:buClr>
              <a:buFont typeface="Wingdings" panose="05000000000000000000" pitchFamily="2" charset="2"/>
              <a:buChar char="Ø"/>
            </a:pPr>
            <a:r>
              <a:rPr lang="en-US" i="1" spc="100" dirty="0">
                <a:solidFill>
                  <a:schemeClr val="bg2">
                    <a:lumMod val="25000"/>
                  </a:schemeClr>
                </a:solidFill>
                <a:latin typeface="Arial" panose="020B0604020202020204" pitchFamily="34" charset="0"/>
                <a:cs typeface="Arial" panose="020B0604020202020204" pitchFamily="34" charset="0"/>
              </a:rPr>
              <a:t>How long they went undetected</a:t>
            </a:r>
            <a:r>
              <a:rPr lang="en-US" spc="100" dirty="0">
                <a:solidFill>
                  <a:schemeClr val="bg2">
                    <a:lumMod val="25000"/>
                  </a:schemeClr>
                </a:solidFill>
                <a:latin typeface="Arial" panose="020B0604020202020204" pitchFamily="34" charset="0"/>
                <a:cs typeface="Arial" panose="020B0604020202020204" pitchFamily="34" charset="0"/>
              </a:rPr>
              <a:t>: 343 days</a:t>
            </a:r>
          </a:p>
          <a:p>
            <a:pPr marL="285750" indent="-285750">
              <a:buClr>
                <a:srgbClr val="92D050"/>
              </a:buClr>
              <a:buFont typeface="Wingdings" panose="05000000000000000000" pitchFamily="2" charset="2"/>
              <a:buChar char="Ø"/>
            </a:pPr>
            <a:r>
              <a:rPr lang="en-US" i="1" spc="100" dirty="0">
                <a:solidFill>
                  <a:schemeClr val="bg2">
                    <a:lumMod val="25000"/>
                  </a:schemeClr>
                </a:solidFill>
                <a:latin typeface="Arial" panose="020B0604020202020204" pitchFamily="34" charset="0"/>
                <a:cs typeface="Arial" panose="020B0604020202020204" pitchFamily="34" charset="0"/>
              </a:rPr>
              <a:t>Why it’s big: </a:t>
            </a:r>
            <a:r>
              <a:rPr lang="en-US" spc="100" dirty="0">
                <a:solidFill>
                  <a:schemeClr val="bg2">
                    <a:lumMod val="25000"/>
                  </a:schemeClr>
                </a:solidFill>
                <a:latin typeface="Arial" panose="020B0604020202020204" pitchFamily="34" charset="0"/>
                <a:cs typeface="Arial" panose="020B0604020202020204" pitchFamily="34" charset="0"/>
              </a:rPr>
              <a:t>It appeared to be a data mining operation – seeking data on individuals for intelligence purposes as opposed to data to be exploited for cash. The stolen personnel records include those for agencies with classified employees holding sensitive jobs in law enforcement, intelligence &amp; defense, including their fingerprints.</a:t>
            </a:r>
          </a:p>
          <a:p>
            <a:pPr marL="285750" indent="-285750">
              <a:buClr>
                <a:srgbClr val="92D050"/>
              </a:buClr>
              <a:buFont typeface="Wingdings" panose="05000000000000000000" pitchFamily="2" charset="2"/>
              <a:buChar char="Ø"/>
            </a:pPr>
            <a:endParaRPr lang="en-US" sz="1400" spc="100" dirty="0">
              <a:solidFill>
                <a:schemeClr val="bg2">
                  <a:lumMod val="25000"/>
                </a:schemeClr>
              </a:solidFill>
              <a:latin typeface="Arial" panose="020B0604020202020204" pitchFamily="34" charset="0"/>
              <a:cs typeface="Arial" panose="020B0604020202020204" pitchFamily="34" charset="0"/>
            </a:endParaRPr>
          </a:p>
          <a:p>
            <a:pPr marL="285750" indent="-285750">
              <a:buClr>
                <a:srgbClr val="92D050"/>
              </a:buClr>
              <a:buFont typeface="Wingdings" panose="05000000000000000000" pitchFamily="2" charset="2"/>
              <a:buChar char="Ø"/>
            </a:pPr>
            <a:endParaRPr lang="en-US" sz="1400" spc="100" dirty="0">
              <a:solidFill>
                <a:schemeClr val="bg2">
                  <a:lumMod val="25000"/>
                </a:schemeClr>
              </a:solidFill>
              <a:latin typeface="Arial" panose="020B0604020202020204" pitchFamily="34" charset="0"/>
              <a:cs typeface="Arial" panose="020B0604020202020204" pitchFamily="34" charset="0"/>
            </a:endParaRPr>
          </a:p>
          <a:p>
            <a:pPr>
              <a:buClr>
                <a:srgbClr val="92D050"/>
              </a:buClr>
            </a:pPr>
            <a:r>
              <a:rPr lang="en-US" sz="2000" spc="100" dirty="0">
                <a:solidFill>
                  <a:schemeClr val="bg2">
                    <a:lumMod val="25000"/>
                  </a:schemeClr>
                </a:solidFill>
                <a:latin typeface="Arial" panose="020B0604020202020204" pitchFamily="34" charset="0"/>
                <a:cs typeface="Arial" panose="020B0604020202020204" pitchFamily="34" charset="0"/>
              </a:rPr>
              <a:t>If you have ever worked for the US Government  - </a:t>
            </a:r>
            <a:r>
              <a:rPr lang="en-US" sz="2000" i="1" spc="100" dirty="0">
                <a:solidFill>
                  <a:schemeClr val="bg2">
                    <a:lumMod val="25000"/>
                  </a:schemeClr>
                </a:solidFill>
                <a:latin typeface="Arial" panose="020B0604020202020204" pitchFamily="34" charset="0"/>
                <a:cs typeface="Arial" panose="020B0604020202020204" pitchFamily="34" charset="0"/>
              </a:rPr>
              <a:t>including the military</a:t>
            </a:r>
            <a:r>
              <a:rPr lang="en-US" sz="2000" spc="100" dirty="0">
                <a:solidFill>
                  <a:schemeClr val="bg2">
                    <a:lumMod val="25000"/>
                  </a:schemeClr>
                </a:solidFill>
                <a:latin typeface="Arial" panose="020B0604020202020204" pitchFamily="34" charset="0"/>
                <a:cs typeface="Arial" panose="020B0604020202020204" pitchFamily="34" charset="0"/>
              </a:rPr>
              <a:t> - you may have been affected.  Additionally, information provided by you for a security clearance, its possible that your information as well as family and friends may have been affected.</a:t>
            </a:r>
          </a:p>
          <a:p>
            <a:endParaRPr lang="en-US" sz="1600" spc="90" dirty="0">
              <a:solidFill>
                <a:schemeClr val="bg2">
                  <a:lumMod val="25000"/>
                </a:schemeClr>
              </a:solidFill>
              <a:latin typeface="Arial" panose="020B0604020202020204" pitchFamily="34" charset="0"/>
              <a:cs typeface="Arial" panose="020B0604020202020204" pitchFamily="34" charset="0"/>
            </a:endParaRPr>
          </a:p>
          <a:p>
            <a:endParaRPr lang="en-US" sz="1600" dirty="0">
              <a:solidFill>
                <a:schemeClr val="bg2">
                  <a:lumMod val="25000"/>
                </a:schemeClr>
              </a:solidFill>
              <a:latin typeface="Arial" panose="020B0604020202020204" pitchFamily="34" charset="0"/>
              <a:cs typeface="Arial" panose="020B0604020202020204" pitchFamily="34" charset="0"/>
            </a:endParaRPr>
          </a:p>
          <a:p>
            <a:endParaRPr lang="en-US" sz="1600" dirty="0">
              <a:solidFill>
                <a:schemeClr val="bg2">
                  <a:lumMod val="25000"/>
                </a:schemeClr>
              </a:solidFill>
              <a:latin typeface="Arial" panose="020B0604020202020204" pitchFamily="34" charset="0"/>
              <a:cs typeface="Arial" panose="020B0604020202020204" pitchFamily="34" charset="0"/>
            </a:endParaRPr>
          </a:p>
          <a:p>
            <a:endParaRPr lang="en-US" sz="1600" dirty="0">
              <a:solidFill>
                <a:schemeClr val="bg2">
                  <a:lumMod val="25000"/>
                </a:schemeClr>
              </a:solidFill>
              <a:latin typeface="Arial" panose="020B0604020202020204" pitchFamily="34" charset="0"/>
              <a:cs typeface="Arial" panose="020B0604020202020204" pitchFamily="34" charset="0"/>
            </a:endParaRPr>
          </a:p>
          <a:p>
            <a:endParaRPr lang="en-US" sz="1600" dirty="0">
              <a:solidFill>
                <a:schemeClr val="bg2">
                  <a:lumMod val="25000"/>
                </a:schemeClr>
              </a:solidFill>
              <a:latin typeface="Arial" panose="020B0604020202020204" pitchFamily="34" charset="0"/>
              <a:cs typeface="Arial" panose="020B0604020202020204" pitchFamily="34" charset="0"/>
            </a:endParaRPr>
          </a:p>
          <a:p>
            <a:endParaRPr lang="en-US" sz="1600" dirty="0">
              <a:solidFill>
                <a:schemeClr val="bg2">
                  <a:lumMod val="25000"/>
                </a:schemeClr>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A11894B-2607-4277-B8E4-75116D4FD3D4}"/>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8951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1952584" y="460503"/>
            <a:ext cx="9401216" cy="514756"/>
          </a:xfrm>
          <a:prstGeom prst="rect">
            <a:avLst/>
          </a:prstGeom>
          <a:noFill/>
          <a:ln>
            <a:solidFill>
              <a:schemeClr val="accent6">
                <a:lumMod val="60000"/>
                <a:lumOff val="40000"/>
              </a:schemeClr>
            </a:solidFill>
          </a:ln>
        </p:spPr>
        <p:txBody>
          <a:bodyPr wrap="square" rtlCol="0">
            <a:spAutoFit/>
          </a:bodyPr>
          <a:lstStyle/>
          <a:p>
            <a:pPr algn="ctr"/>
            <a:r>
              <a:rPr lang="en-US" sz="305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2015 Breaches that may Affect You</a:t>
            </a:r>
          </a:p>
        </p:txBody>
      </p:sp>
      <p:sp>
        <p:nvSpPr>
          <p:cNvPr id="4" name="Footer Placeholder 3"/>
          <p:cNvSpPr>
            <a:spLocks noGrp="1"/>
          </p:cNvSpPr>
          <p:nvPr>
            <p:ph type="ftr" sz="quarter" idx="11"/>
          </p:nvPr>
        </p:nvSpPr>
        <p:spPr/>
        <p:txBody>
          <a:bodyPr/>
          <a:lstStyle/>
          <a:p>
            <a:r>
              <a:rPr lang="en-US"/>
              <a:t>Department of Virginia</a:t>
            </a:r>
          </a:p>
        </p:txBody>
      </p:sp>
      <p:sp>
        <p:nvSpPr>
          <p:cNvPr id="5" name="Slide Number Placeholder 4"/>
          <p:cNvSpPr>
            <a:spLocks noGrp="1"/>
          </p:cNvSpPr>
          <p:nvPr>
            <p:ph type="sldNum" sz="quarter" idx="12"/>
          </p:nvPr>
        </p:nvSpPr>
        <p:spPr/>
        <p:txBody>
          <a:bodyPr/>
          <a:lstStyle/>
          <a:p>
            <a:fld id="{FF9353F9-6FC0-4501-B721-5C92757755E0}" type="slidenum">
              <a:rPr lang="en-US" smtClean="0"/>
              <a:t>9</a:t>
            </a:fld>
            <a:endParaRPr lang="en-US" dirty="0"/>
          </a:p>
        </p:txBody>
      </p:sp>
      <p:sp>
        <p:nvSpPr>
          <p:cNvPr id="2" name="Rectangle 1"/>
          <p:cNvSpPr/>
          <p:nvPr/>
        </p:nvSpPr>
        <p:spPr>
          <a:xfrm>
            <a:off x="371059" y="1718131"/>
            <a:ext cx="11675165" cy="5139869"/>
          </a:xfrm>
          <a:prstGeom prst="rect">
            <a:avLst/>
          </a:prstGeom>
        </p:spPr>
        <p:txBody>
          <a:bodyPr wrap="square">
            <a:spAutoFit/>
          </a:bodyPr>
          <a:lstStyle/>
          <a:p>
            <a:r>
              <a:rPr lang="en-US" sz="2400" u="sng" spc="100" dirty="0">
                <a:solidFill>
                  <a:schemeClr val="bg2">
                    <a:lumMod val="25000"/>
                  </a:schemeClr>
                </a:solidFill>
                <a:latin typeface="Arial" panose="020B0604020202020204" pitchFamily="34" charset="0"/>
                <a:cs typeface="Arial" panose="020B0604020202020204" pitchFamily="34" charset="0"/>
              </a:rPr>
              <a:t>Anthem &amp; </a:t>
            </a:r>
            <a:r>
              <a:rPr lang="en-US" sz="2400" u="sng" spc="100" dirty="0" err="1">
                <a:solidFill>
                  <a:schemeClr val="bg2">
                    <a:lumMod val="25000"/>
                  </a:schemeClr>
                </a:solidFill>
                <a:latin typeface="Arial" panose="020B0604020202020204" pitchFamily="34" charset="0"/>
                <a:cs typeface="Arial" panose="020B0604020202020204" pitchFamily="34" charset="0"/>
              </a:rPr>
              <a:t>Premera</a:t>
            </a:r>
            <a:r>
              <a:rPr lang="en-US" sz="2400" u="sng" spc="100" dirty="0">
                <a:solidFill>
                  <a:schemeClr val="bg2">
                    <a:lumMod val="25000"/>
                  </a:schemeClr>
                </a:solidFill>
                <a:latin typeface="Arial" panose="020B0604020202020204" pitchFamily="34" charset="0"/>
                <a:cs typeface="Arial" panose="020B0604020202020204" pitchFamily="34" charset="0"/>
              </a:rPr>
              <a:t> (Health Insurance)</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Data compromised</a:t>
            </a:r>
            <a:r>
              <a:rPr lang="en-US" sz="1700" spc="100" dirty="0">
                <a:solidFill>
                  <a:schemeClr val="bg2">
                    <a:lumMod val="25000"/>
                  </a:schemeClr>
                </a:solidFill>
                <a:latin typeface="Arial" panose="020B0604020202020204" pitchFamily="34" charset="0"/>
                <a:cs typeface="Arial" panose="020B0604020202020204" pitchFamily="34" charset="0"/>
              </a:rPr>
              <a:t>: Personal information on more than 91 million people</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they got in</a:t>
            </a:r>
            <a:r>
              <a:rPr lang="en-US" sz="1700" spc="100" dirty="0">
                <a:solidFill>
                  <a:schemeClr val="bg2">
                    <a:lumMod val="25000"/>
                  </a:schemeClr>
                </a:solidFill>
                <a:latin typeface="Arial" panose="020B0604020202020204" pitchFamily="34" charset="0"/>
                <a:cs typeface="Arial" panose="020B0604020202020204" pitchFamily="34" charset="0"/>
              </a:rPr>
              <a:t>: Used stolen credentials to plant a malware backdoor in the network.</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long they went undetected</a:t>
            </a:r>
            <a:r>
              <a:rPr lang="en-US" sz="1700" spc="100" dirty="0">
                <a:solidFill>
                  <a:schemeClr val="bg2">
                    <a:lumMod val="25000"/>
                  </a:schemeClr>
                </a:solidFill>
                <a:latin typeface="Arial" panose="020B0604020202020204" pitchFamily="34" charset="0"/>
                <a:cs typeface="Arial" panose="020B0604020202020204" pitchFamily="34" charset="0"/>
              </a:rPr>
              <a:t>: 9 months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Why it’s big</a:t>
            </a:r>
            <a:r>
              <a:rPr lang="en-US" sz="1700" spc="100" dirty="0">
                <a:solidFill>
                  <a:schemeClr val="bg2">
                    <a:lumMod val="25000"/>
                  </a:schemeClr>
                </a:solidFill>
                <a:latin typeface="Arial" panose="020B0604020202020204" pitchFamily="34" charset="0"/>
                <a:cs typeface="Arial" panose="020B0604020202020204" pitchFamily="34" charset="0"/>
              </a:rPr>
              <a:t>:</a:t>
            </a:r>
            <a:r>
              <a:rPr lang="en-US" sz="1700" spc="100" dirty="0">
                <a:solidFill>
                  <a:schemeClr val="bg2">
                    <a:lumMod val="25000"/>
                  </a:schemeClr>
                </a:solidFill>
              </a:rPr>
              <a:t> </a:t>
            </a:r>
            <a:r>
              <a:rPr lang="en-US" sz="1700" spc="100" dirty="0">
                <a:solidFill>
                  <a:schemeClr val="bg2">
                    <a:lumMod val="25000"/>
                  </a:schemeClr>
                </a:solidFill>
                <a:latin typeface="Arial" panose="020B0604020202020204" pitchFamily="34" charset="0"/>
                <a:cs typeface="Arial" panose="020B0604020202020204" pitchFamily="34" charset="0"/>
              </a:rPr>
              <a:t>It resulted in a huge number of records compromised in a healthcare network</a:t>
            </a:r>
            <a:r>
              <a:rPr lang="en-US" sz="1700" spc="100" dirty="0">
                <a:solidFill>
                  <a:schemeClr val="bg2">
                    <a:lumMod val="25000"/>
                  </a:schemeClr>
                </a:solidFill>
              </a:rPr>
              <a:t> </a:t>
            </a:r>
          </a:p>
          <a:p>
            <a:endParaRPr lang="en-US" sz="1400" spc="100" dirty="0">
              <a:solidFill>
                <a:schemeClr val="bg2">
                  <a:lumMod val="25000"/>
                </a:schemeClr>
              </a:solidFill>
              <a:latin typeface="Arial" panose="020B0604020202020204" pitchFamily="34" charset="0"/>
              <a:cs typeface="Arial" panose="020B0604020202020204" pitchFamily="34" charset="0"/>
            </a:endParaRPr>
          </a:p>
          <a:p>
            <a:r>
              <a:rPr lang="en-US" sz="2400" u="sng" spc="100" dirty="0">
                <a:solidFill>
                  <a:schemeClr val="bg2">
                    <a:lumMod val="25000"/>
                  </a:schemeClr>
                </a:solidFill>
                <a:latin typeface="Arial" panose="020B0604020202020204" pitchFamily="34" charset="0"/>
                <a:cs typeface="Arial" panose="020B0604020202020204" pitchFamily="34" charset="0"/>
              </a:rPr>
              <a:t>IRS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Data compromised</a:t>
            </a:r>
            <a:r>
              <a:rPr lang="en-US" sz="1700" spc="100" dirty="0">
                <a:solidFill>
                  <a:schemeClr val="bg2">
                    <a:lumMod val="25000"/>
                  </a:schemeClr>
                </a:solidFill>
                <a:latin typeface="Arial" panose="020B0604020202020204" pitchFamily="34" charset="0"/>
                <a:cs typeface="Arial" panose="020B0604020202020204" pitchFamily="34" charset="0"/>
              </a:rPr>
              <a:t>: Tax records for 700,000 taxpayers used to collect bogus refunds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they got in</a:t>
            </a:r>
            <a:r>
              <a:rPr lang="en-US" sz="1700" spc="100" dirty="0">
                <a:solidFill>
                  <a:schemeClr val="bg2">
                    <a:lumMod val="25000"/>
                  </a:schemeClr>
                </a:solidFill>
                <a:latin typeface="Arial" panose="020B0604020202020204" pitchFamily="34" charset="0"/>
                <a:cs typeface="Arial" panose="020B0604020202020204" pitchFamily="34" charset="0"/>
              </a:rPr>
              <a:t>: Using stolen credentials &amp; knowledge-based authentication information they gamed the IRS filing and refund systems. Especially affected e-file clients</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How long they went undetected</a:t>
            </a:r>
            <a:r>
              <a:rPr lang="en-US" sz="1700" spc="100" dirty="0">
                <a:solidFill>
                  <a:schemeClr val="bg2">
                    <a:lumMod val="25000"/>
                  </a:schemeClr>
                </a:solidFill>
                <a:latin typeface="Arial" panose="020B0604020202020204" pitchFamily="34" charset="0"/>
                <a:cs typeface="Arial" panose="020B0604020202020204" pitchFamily="34" charset="0"/>
              </a:rPr>
              <a:t>: Uncertain</a:t>
            </a:r>
          </a:p>
          <a:p>
            <a:pPr marL="285750" indent="-285750">
              <a:buClr>
                <a:srgbClr val="92D050"/>
              </a:buClr>
              <a:buFont typeface="Wingdings" panose="05000000000000000000" pitchFamily="2" charset="2"/>
              <a:buChar char="Ø"/>
            </a:pPr>
            <a:r>
              <a:rPr lang="en-US" sz="1700" i="1" spc="100" dirty="0">
                <a:solidFill>
                  <a:schemeClr val="bg2">
                    <a:lumMod val="25000"/>
                  </a:schemeClr>
                </a:solidFill>
                <a:latin typeface="Arial" panose="020B0604020202020204" pitchFamily="34" charset="0"/>
                <a:cs typeface="Arial" panose="020B0604020202020204" pitchFamily="34" charset="0"/>
              </a:rPr>
              <a:t>Why it’s big: </a:t>
            </a:r>
            <a:r>
              <a:rPr lang="en-US" sz="1700" spc="100" dirty="0">
                <a:solidFill>
                  <a:schemeClr val="bg2">
                    <a:lumMod val="25000"/>
                  </a:schemeClr>
                </a:solidFill>
                <a:latin typeface="Arial" panose="020B0604020202020204" pitchFamily="34" charset="0"/>
                <a:cs typeface="Arial" panose="020B0604020202020204" pitchFamily="34" charset="0"/>
              </a:rPr>
              <a:t>The thieves collected tens of millions of dollars in fraudulent refunds as well as all the data included on the tax forms they scammed from the IRS.</a:t>
            </a:r>
          </a:p>
          <a:p>
            <a:endParaRPr lang="en-US" sz="1600" spc="1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a:p>
            <a:endParaRPr lang="en-US" sz="1600" dirty="0">
              <a:solidFill>
                <a:srgbClr val="191919"/>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08AEF67F-7CBE-493D-8048-10DA601EA323}"/>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0" y="0"/>
            <a:ext cx="1952583" cy="149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47687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1468</Words>
  <Application>Microsoft Office PowerPoint</Application>
  <PresentationFormat>Widescreen</PresentationFormat>
  <Paragraphs>195</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ＭＳ Ｐゴシック</vt:lpstr>
      <vt:lpstr>Arial</vt:lpstr>
      <vt:lpstr>Basque</vt:lpstr>
      <vt:lpstr>Calibri</vt:lpstr>
      <vt:lpstr>Calibri Light</vt:lpstr>
      <vt:lpstr>Wingdings</vt:lpstr>
      <vt:lpstr>Office Theme</vt:lpstr>
      <vt:lpstr>PowerPoint Presentation</vt:lpstr>
      <vt:lpstr>PowerPoint Presentation</vt:lpstr>
      <vt:lpstr>Mission Statement</vt:lpstr>
      <vt:lpstr>What is Identity Theft</vt:lpstr>
      <vt:lpstr>Categories of Identity Theft</vt:lpstr>
      <vt:lpstr>Types of Identity Theft</vt:lpstr>
      <vt:lpstr>Common Cause: Data Breaches</vt:lpstr>
      <vt:lpstr>2015 Breaches that may Affect You</vt:lpstr>
      <vt:lpstr>2015 Breaches that may Affect You</vt:lpstr>
      <vt:lpstr>2016 Breaches that may Affect You</vt:lpstr>
      <vt:lpstr>2016 Breaches that may Affect You</vt:lpstr>
      <vt:lpstr>2017 Breaches that may Affect You</vt:lpstr>
      <vt:lpstr>What to Do If You Are Affected</vt:lpstr>
      <vt:lpstr>Income Tax Fraud </vt:lpstr>
      <vt:lpstr>Recovery from Identity Theft</vt:lpstr>
      <vt:lpstr>PowerPoint Presentation</vt:lpstr>
      <vt:lpstr>Questions ?</vt:lpstr>
      <vt:lpstr>Department of Virginia P.O. Box 7176 Roanoke, VA  24019-0147  540-206-2575       toll free: 866-706-5889  www.VirginiaDAV.org                                                                                                @DavVirginia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Department of Virginia Master Slide Deck</dc:title>
  <dc:creator>James Procunier</dc:creator>
  <cp:lastModifiedBy>James Procunier</cp:lastModifiedBy>
  <cp:revision>15</cp:revision>
  <dcterms:created xsi:type="dcterms:W3CDTF">2017-07-24T20:16:59Z</dcterms:created>
  <dcterms:modified xsi:type="dcterms:W3CDTF">2017-09-28T14:45:47Z</dcterms:modified>
</cp:coreProperties>
</file>